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Garet" panose="020B0604020202020204" charset="0"/>
      <p:regular r:id="rId18"/>
    </p:embeddedFont>
    <p:embeddedFont>
      <p:font typeface="Garet Bold" panose="020B0604020202020204" charset="0"/>
      <p:regular r:id="rId19"/>
    </p:embeddedFont>
    <p:embeddedFont>
      <p:font typeface="Open Sans" panose="020B060603050402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27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7109187"/>
            <a:ext cx="1028700" cy="3177813"/>
            <a:chOff x="0" y="0"/>
            <a:chExt cx="812800" cy="2510865"/>
          </a:xfrm>
        </p:grpSpPr>
        <p:sp>
          <p:nvSpPr>
            <p:cNvPr id="3" name="Freeform 3"/>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4" name="TextBox 4"/>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3945642"/>
            <a:ext cx="11842469" cy="6341358"/>
            <a:chOff x="0" y="0"/>
            <a:chExt cx="9357013" cy="5010455"/>
          </a:xfrm>
        </p:grpSpPr>
        <p:sp>
          <p:nvSpPr>
            <p:cNvPr id="6" name="Freeform 6"/>
            <p:cNvSpPr/>
            <p:nvPr/>
          </p:nvSpPr>
          <p:spPr>
            <a:xfrm>
              <a:off x="0" y="0"/>
              <a:ext cx="9357013" cy="5010455"/>
            </a:xfrm>
            <a:custGeom>
              <a:avLst/>
              <a:gdLst/>
              <a:ahLst/>
              <a:cxnLst/>
              <a:rect l="l" t="t" r="r" b="b"/>
              <a:pathLst>
                <a:path w="9357013" h="5010455">
                  <a:moveTo>
                    <a:pt x="0" y="0"/>
                  </a:moveTo>
                  <a:lnTo>
                    <a:pt x="9357013" y="0"/>
                  </a:lnTo>
                  <a:lnTo>
                    <a:pt x="9357013" y="5010455"/>
                  </a:lnTo>
                  <a:lnTo>
                    <a:pt x="0" y="5010455"/>
                  </a:lnTo>
                  <a:close/>
                </a:path>
              </a:pathLst>
            </a:custGeom>
            <a:solidFill>
              <a:srgbClr val="F6F6F6"/>
            </a:solidFill>
          </p:spPr>
        </p:sp>
        <p:sp>
          <p:nvSpPr>
            <p:cNvPr id="7" name="TextBox 7"/>
            <p:cNvSpPr txBox="1"/>
            <p:nvPr/>
          </p:nvSpPr>
          <p:spPr>
            <a:xfrm>
              <a:off x="0" y="-38100"/>
              <a:ext cx="9357013" cy="504855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0"/>
            <a:ext cx="1028700" cy="10287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09914" y="0"/>
            <a:ext cx="1694792" cy="10287000"/>
            <a:chOff x="0" y="0"/>
            <a:chExt cx="446365" cy="2709333"/>
          </a:xfrm>
        </p:grpSpPr>
        <p:sp>
          <p:nvSpPr>
            <p:cNvPr id="12" name="Freeform 12"/>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13" name="TextBox 13"/>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624423" y="800100"/>
            <a:ext cx="15459357" cy="3015620"/>
          </a:xfrm>
          <a:prstGeom prst="rect">
            <a:avLst/>
          </a:prstGeom>
        </p:spPr>
        <p:txBody>
          <a:bodyPr lIns="0" tIns="0" rIns="0" bIns="0" rtlCol="0" anchor="t">
            <a:spAutoFit/>
          </a:bodyPr>
          <a:lstStyle/>
          <a:p>
            <a:pPr algn="l">
              <a:lnSpc>
                <a:spcPts val="7935"/>
              </a:lnSpc>
            </a:pPr>
            <a:r>
              <a:rPr lang="en-US" sz="6900" b="1" dirty="0">
                <a:solidFill>
                  <a:srgbClr val="000000"/>
                </a:solidFill>
                <a:latin typeface="Garet Bold"/>
                <a:ea typeface="Garet Bold"/>
                <a:cs typeface="Garet Bold"/>
                <a:sym typeface="Garet Bold"/>
              </a:rPr>
              <a:t>TOWARD TRUSTWORTHY CLINICAL DECISION </a:t>
            </a:r>
          </a:p>
          <a:p>
            <a:pPr algn="l">
              <a:lnSpc>
                <a:spcPts val="7935"/>
              </a:lnSpc>
            </a:pPr>
            <a:r>
              <a:rPr lang="en-US" sz="6900" b="1" dirty="0">
                <a:solidFill>
                  <a:srgbClr val="000000"/>
                </a:solidFill>
                <a:latin typeface="Garet Bold"/>
                <a:ea typeface="Garet Bold"/>
                <a:cs typeface="Garet Bold"/>
                <a:sym typeface="Garet Bold"/>
              </a:rPr>
              <a:t>SUPPORT</a:t>
            </a:r>
          </a:p>
        </p:txBody>
      </p:sp>
      <p:grpSp>
        <p:nvGrpSpPr>
          <p:cNvPr id="15" name="Group 15"/>
          <p:cNvGrpSpPr/>
          <p:nvPr/>
        </p:nvGrpSpPr>
        <p:grpSpPr>
          <a:xfrm>
            <a:off x="8484493" y="9014056"/>
            <a:ext cx="2545888" cy="25458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0632499" y="1498845"/>
            <a:ext cx="7312604" cy="5743718"/>
          </a:xfrm>
          <a:custGeom>
            <a:avLst/>
            <a:gdLst/>
            <a:ahLst/>
            <a:cxnLst/>
            <a:rect l="l" t="t" r="r" b="b"/>
            <a:pathLst>
              <a:path w="7312604" h="5743718">
                <a:moveTo>
                  <a:pt x="0" y="0"/>
                </a:moveTo>
                <a:lnTo>
                  <a:pt x="7312604" y="0"/>
                </a:lnTo>
                <a:lnTo>
                  <a:pt x="7312604" y="5743718"/>
                </a:lnTo>
                <a:lnTo>
                  <a:pt x="0" y="5743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1272399" y="4762500"/>
            <a:ext cx="9172579" cy="1979931"/>
          </a:xfrm>
          <a:prstGeom prst="rect">
            <a:avLst/>
          </a:prstGeom>
        </p:spPr>
        <p:txBody>
          <a:bodyPr lIns="0" tIns="0" rIns="0" bIns="0" rtlCol="0" anchor="t">
            <a:spAutoFit/>
          </a:bodyPr>
          <a:lstStyle/>
          <a:p>
            <a:pPr algn="ctr">
              <a:lnSpc>
                <a:spcPts val="5319"/>
              </a:lnSpc>
              <a:spcBef>
                <a:spcPct val="0"/>
              </a:spcBef>
            </a:pPr>
            <a:r>
              <a:rPr lang="en-US" sz="3799" dirty="0">
                <a:solidFill>
                  <a:srgbClr val="000000"/>
                </a:solidFill>
                <a:latin typeface="Garet"/>
                <a:ea typeface="Garet"/>
                <a:cs typeface="Garet"/>
                <a:sym typeface="Garet"/>
              </a:rPr>
              <a:t>Robust and Explainable Machine Learning for Stroke Risk Stratification</a:t>
            </a:r>
          </a:p>
          <a:p>
            <a:pPr algn="ctr">
              <a:lnSpc>
                <a:spcPts val="5319"/>
              </a:lnSpc>
              <a:spcBef>
                <a:spcPct val="0"/>
              </a:spcBef>
            </a:pPr>
            <a:endParaRPr lang="en-US" sz="3799" dirty="0">
              <a:solidFill>
                <a:srgbClr val="000000"/>
              </a:solidFill>
              <a:latin typeface="Garet"/>
              <a:ea typeface="Garet"/>
              <a:cs typeface="Garet"/>
              <a:sym typeface="Gare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86137" y="1028700"/>
            <a:ext cx="7501863" cy="6566698"/>
            <a:chOff x="0" y="0"/>
            <a:chExt cx="3959160" cy="3465620"/>
          </a:xfrm>
        </p:grpSpPr>
        <p:sp>
          <p:nvSpPr>
            <p:cNvPr id="3" name="Freeform 3"/>
            <p:cNvSpPr/>
            <p:nvPr/>
          </p:nvSpPr>
          <p:spPr>
            <a:xfrm>
              <a:off x="0" y="0"/>
              <a:ext cx="3959160" cy="3465620"/>
            </a:xfrm>
            <a:custGeom>
              <a:avLst/>
              <a:gdLst/>
              <a:ahLst/>
              <a:cxnLst/>
              <a:rect l="l" t="t" r="r" b="b"/>
              <a:pathLst>
                <a:path w="3959160" h="3465620">
                  <a:moveTo>
                    <a:pt x="2530978" y="3465620"/>
                  </a:moveTo>
                  <a:lnTo>
                    <a:pt x="0" y="3465620"/>
                  </a:lnTo>
                  <a:lnTo>
                    <a:pt x="0" y="563267"/>
                  </a:lnTo>
                  <a:cubicBezTo>
                    <a:pt x="0" y="251805"/>
                    <a:pt x="638461" y="0"/>
                    <a:pt x="1428182" y="0"/>
                  </a:cubicBezTo>
                  <a:lnTo>
                    <a:pt x="3959160" y="0"/>
                  </a:lnTo>
                  <a:lnTo>
                    <a:pt x="3959160" y="2902353"/>
                  </a:lnTo>
                  <a:cubicBezTo>
                    <a:pt x="3959160" y="3213815"/>
                    <a:pt x="3320700" y="3465620"/>
                    <a:pt x="2530978" y="3465620"/>
                  </a:cubicBezTo>
                  <a:close/>
                </a:path>
              </a:pathLst>
            </a:custGeom>
            <a:blipFill>
              <a:blip r:embed="rId2"/>
              <a:stretch>
                <a:fillRect l="-15691" r="-15691"/>
              </a:stretch>
            </a:blipFill>
          </p:spPr>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484493" y="9014056"/>
            <a:ext cx="2545888" cy="254588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348667" y="620396"/>
            <a:ext cx="8408769" cy="8472806"/>
          </a:xfrm>
          <a:prstGeom prst="rect">
            <a:avLst/>
          </a:prstGeom>
        </p:spPr>
        <p:txBody>
          <a:bodyPr lIns="0" tIns="0" rIns="0" bIns="0" rtlCol="0" anchor="t">
            <a:spAutoFit/>
          </a:bodyPr>
          <a:lstStyle/>
          <a:p>
            <a:pPr algn="l">
              <a:lnSpc>
                <a:spcPts val="5179"/>
              </a:lnSpc>
              <a:spcBef>
                <a:spcPct val="0"/>
              </a:spcBef>
            </a:pPr>
            <a:endParaRPr dirty="0"/>
          </a:p>
          <a:p>
            <a:pPr marL="734051" lvl="1" indent="-367026" algn="l">
              <a:lnSpc>
                <a:spcPts val="4759"/>
              </a:lnSpc>
              <a:buFont typeface="Arial"/>
              <a:buChar char="•"/>
            </a:pPr>
            <a:r>
              <a:rPr lang="en-US" sz="3399" dirty="0">
                <a:solidFill>
                  <a:srgbClr val="000000"/>
                </a:solidFill>
                <a:latin typeface="Garet"/>
                <a:ea typeface="Garet"/>
                <a:cs typeface="Garet"/>
                <a:sym typeface="Garet"/>
              </a:rPr>
              <a:t>Robust and interpretable – The proposed framework improves predictive performance while ensuring trust.</a:t>
            </a:r>
          </a:p>
          <a:p>
            <a:pPr marL="734051" lvl="1" indent="-367026" algn="l">
              <a:lnSpc>
                <a:spcPts val="4759"/>
              </a:lnSpc>
              <a:buFont typeface="Arial"/>
              <a:buChar char="•"/>
            </a:pPr>
            <a:r>
              <a:rPr lang="en-US" sz="3399" dirty="0">
                <a:solidFill>
                  <a:srgbClr val="000000"/>
                </a:solidFill>
                <a:latin typeface="Garet"/>
                <a:ea typeface="Garet"/>
                <a:cs typeface="Garet"/>
                <a:sym typeface="Garet"/>
              </a:rPr>
              <a:t>Best model – Random Forest with SMOTE-ENN proved most effective in balancing accuracy and clinical relevance.</a:t>
            </a:r>
          </a:p>
          <a:p>
            <a:pPr marL="755641" lvl="1" indent="-377820" algn="l">
              <a:lnSpc>
                <a:spcPts val="4899"/>
              </a:lnSpc>
              <a:buFont typeface="Arial"/>
              <a:buChar char="•"/>
            </a:pPr>
            <a:r>
              <a:rPr lang="en-US" sz="3499" dirty="0">
                <a:solidFill>
                  <a:srgbClr val="000000"/>
                </a:solidFill>
                <a:latin typeface="Garet"/>
                <a:ea typeface="Garet"/>
                <a:cs typeface="Garet"/>
                <a:sym typeface="Garet"/>
              </a:rPr>
              <a:t>SHAP ensured transparency for clinicians.</a:t>
            </a:r>
          </a:p>
          <a:p>
            <a:pPr marL="734051" lvl="1" indent="-367026" algn="l">
              <a:lnSpc>
                <a:spcPts val="4759"/>
              </a:lnSpc>
              <a:buFont typeface="Arial"/>
              <a:buChar char="•"/>
            </a:pPr>
            <a:r>
              <a:rPr lang="en-US" sz="3399" dirty="0">
                <a:solidFill>
                  <a:srgbClr val="000000"/>
                </a:solidFill>
                <a:latin typeface="Garet"/>
                <a:ea typeface="Garet"/>
                <a:cs typeface="Garet"/>
                <a:sym typeface="Garet"/>
              </a:rPr>
              <a:t>Future direction – Validation on multi-center hospital data + multimodal inputs.</a:t>
            </a:r>
          </a:p>
        </p:txBody>
      </p:sp>
      <p:sp>
        <p:nvSpPr>
          <p:cNvPr id="20" name="TextBox 20"/>
          <p:cNvSpPr txBox="1"/>
          <p:nvPr/>
        </p:nvSpPr>
        <p:spPr>
          <a:xfrm>
            <a:off x="1447800" y="428204"/>
            <a:ext cx="3796148" cy="765594"/>
          </a:xfrm>
          <a:prstGeom prst="rect">
            <a:avLst/>
          </a:prstGeom>
        </p:spPr>
        <p:txBody>
          <a:bodyPr wrap="square" lIns="0" tIns="0" rIns="0" bIns="0" rtlCol="0" anchor="t">
            <a:spAutoFit/>
          </a:bodyPr>
          <a:lstStyle/>
          <a:p>
            <a:pPr algn="ctr">
              <a:lnSpc>
                <a:spcPts val="6159"/>
              </a:lnSpc>
              <a:spcBef>
                <a:spcPct val="0"/>
              </a:spcBef>
            </a:pPr>
            <a:r>
              <a:rPr lang="en-US" sz="4399" b="1" dirty="0">
                <a:solidFill>
                  <a:srgbClr val="000000"/>
                </a:solidFill>
                <a:latin typeface="Garet Bold"/>
                <a:ea typeface="Garet Bold"/>
                <a:cs typeface="Garet Bold"/>
                <a:sym typeface="Garet Bold"/>
              </a:rPr>
              <a:t>Conclusion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78350" y="7109187"/>
            <a:ext cx="1028700" cy="3177813"/>
            <a:chOff x="0" y="0"/>
            <a:chExt cx="812800" cy="2510865"/>
          </a:xfrm>
        </p:grpSpPr>
        <p:sp>
          <p:nvSpPr>
            <p:cNvPr id="3" name="Freeform 3"/>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4" name="TextBox 4"/>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050" y="3945642"/>
            <a:ext cx="11842469" cy="6341358"/>
            <a:chOff x="0" y="0"/>
            <a:chExt cx="9357013" cy="5010455"/>
          </a:xfrm>
        </p:grpSpPr>
        <p:sp>
          <p:nvSpPr>
            <p:cNvPr id="6" name="Freeform 6"/>
            <p:cNvSpPr/>
            <p:nvPr/>
          </p:nvSpPr>
          <p:spPr>
            <a:xfrm>
              <a:off x="0" y="0"/>
              <a:ext cx="9357013" cy="5010455"/>
            </a:xfrm>
            <a:custGeom>
              <a:avLst/>
              <a:gdLst/>
              <a:ahLst/>
              <a:cxnLst/>
              <a:rect l="l" t="t" r="r" b="b"/>
              <a:pathLst>
                <a:path w="9357013" h="5010455">
                  <a:moveTo>
                    <a:pt x="0" y="0"/>
                  </a:moveTo>
                  <a:lnTo>
                    <a:pt x="9357013" y="0"/>
                  </a:lnTo>
                  <a:lnTo>
                    <a:pt x="9357013" y="5010455"/>
                  </a:lnTo>
                  <a:lnTo>
                    <a:pt x="0" y="5010455"/>
                  </a:lnTo>
                  <a:close/>
                </a:path>
              </a:pathLst>
            </a:custGeom>
            <a:solidFill>
              <a:srgbClr val="F6F6F6"/>
            </a:solidFill>
          </p:spPr>
        </p:sp>
        <p:sp>
          <p:nvSpPr>
            <p:cNvPr id="7" name="TextBox 7"/>
            <p:cNvSpPr txBox="1"/>
            <p:nvPr/>
          </p:nvSpPr>
          <p:spPr>
            <a:xfrm>
              <a:off x="0" y="-38100"/>
              <a:ext cx="9357013" cy="504855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78350" y="0"/>
            <a:ext cx="1028700" cy="10287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90864" y="0"/>
            <a:ext cx="1694792" cy="10287000"/>
            <a:chOff x="0" y="0"/>
            <a:chExt cx="446365" cy="2709333"/>
          </a:xfrm>
        </p:grpSpPr>
        <p:sp>
          <p:nvSpPr>
            <p:cNvPr id="12" name="Freeform 12"/>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13" name="TextBox 13"/>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349081" y="2389255"/>
            <a:ext cx="5794919" cy="4853308"/>
          </a:xfrm>
          <a:prstGeom prst="rect">
            <a:avLst/>
          </a:prstGeom>
        </p:spPr>
        <p:txBody>
          <a:bodyPr lIns="0" tIns="0" rIns="0" bIns="0" rtlCol="0" anchor="t">
            <a:spAutoFit/>
          </a:bodyPr>
          <a:lstStyle/>
          <a:p>
            <a:pPr algn="ctr">
              <a:lnSpc>
                <a:spcPts val="9545"/>
              </a:lnSpc>
            </a:pPr>
            <a:r>
              <a:rPr lang="en-US" sz="8300" b="1">
                <a:solidFill>
                  <a:srgbClr val="000000"/>
                </a:solidFill>
                <a:latin typeface="Garet Bold"/>
                <a:ea typeface="Garet Bold"/>
                <a:cs typeface="Garet Bold"/>
                <a:sym typeface="Garet Bold"/>
              </a:rPr>
              <a:t>DO YOU HAVE ANY QUESTION ?</a:t>
            </a:r>
          </a:p>
        </p:txBody>
      </p:sp>
      <p:grpSp>
        <p:nvGrpSpPr>
          <p:cNvPr id="15" name="Group 15"/>
          <p:cNvGrpSpPr/>
          <p:nvPr/>
        </p:nvGrpSpPr>
        <p:grpSpPr>
          <a:xfrm>
            <a:off x="8503543" y="9014056"/>
            <a:ext cx="2545888" cy="25458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0651549" y="1498845"/>
            <a:ext cx="7312604" cy="5743718"/>
          </a:xfrm>
          <a:custGeom>
            <a:avLst/>
            <a:gdLst/>
            <a:ahLst/>
            <a:cxnLst/>
            <a:rect l="l" t="t" r="r" b="b"/>
            <a:pathLst>
              <a:path w="7312604" h="5743718">
                <a:moveTo>
                  <a:pt x="0" y="0"/>
                </a:moveTo>
                <a:lnTo>
                  <a:pt x="7312604" y="0"/>
                </a:lnTo>
                <a:lnTo>
                  <a:pt x="7312604" y="5743718"/>
                </a:lnTo>
                <a:lnTo>
                  <a:pt x="0" y="5743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r="-129630"/>
              </a:stretch>
            </a:blipFill>
          </p:spPr>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853887" y="786854"/>
            <a:ext cx="1977164" cy="1977164"/>
            <a:chOff x="0" y="0"/>
            <a:chExt cx="812800" cy="812800"/>
          </a:xfrm>
        </p:grpSpPr>
        <p:sp>
          <p:nvSpPr>
            <p:cNvPr id="17" name="Freeform 17"/>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058241" y="3914929"/>
            <a:ext cx="8795646" cy="1523365"/>
          </a:xfrm>
          <a:prstGeom prst="rect">
            <a:avLst/>
          </a:prstGeom>
        </p:spPr>
        <p:txBody>
          <a:bodyPr lIns="0" tIns="0" rIns="0" bIns="0" rtlCol="0" anchor="t">
            <a:spAutoFit/>
          </a:bodyPr>
          <a:lstStyle/>
          <a:p>
            <a:pPr algn="l">
              <a:lnSpc>
                <a:spcPts val="11960"/>
              </a:lnSpc>
            </a:pPr>
            <a:r>
              <a:rPr lang="en-US" sz="10400" b="1">
                <a:solidFill>
                  <a:srgbClr val="000000"/>
                </a:solidFill>
                <a:latin typeface="Garet Bold"/>
                <a:ea typeface="Garet Bold"/>
                <a:cs typeface="Garet Bold"/>
                <a:sym typeface="Garet Bold"/>
              </a:rPr>
              <a:t>THANK YOU</a:t>
            </a:r>
          </a:p>
        </p:txBody>
      </p:sp>
      <p:grpSp>
        <p:nvGrpSpPr>
          <p:cNvPr id="20" name="Group 20"/>
          <p:cNvGrpSpPr/>
          <p:nvPr/>
        </p:nvGrpSpPr>
        <p:grpSpPr>
          <a:xfrm>
            <a:off x="8484493" y="9014056"/>
            <a:ext cx="2545888" cy="254588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4076704" y="7242537"/>
            <a:ext cx="3655313" cy="2871082"/>
          </a:xfrm>
          <a:custGeom>
            <a:avLst/>
            <a:gdLst/>
            <a:ahLst/>
            <a:cxnLst/>
            <a:rect l="l" t="t" r="r" b="b"/>
            <a:pathLst>
              <a:path w="3655313" h="2871082">
                <a:moveTo>
                  <a:pt x="0" y="0"/>
                </a:moveTo>
                <a:lnTo>
                  <a:pt x="3655314" y="0"/>
                </a:lnTo>
                <a:lnTo>
                  <a:pt x="3655314" y="2871083"/>
                </a:lnTo>
                <a:lnTo>
                  <a:pt x="0" y="28710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7109187"/>
            <a:ext cx="1028700" cy="3177813"/>
            <a:chOff x="0" y="0"/>
            <a:chExt cx="812800" cy="2510865"/>
          </a:xfrm>
        </p:grpSpPr>
        <p:sp>
          <p:nvSpPr>
            <p:cNvPr id="3" name="Freeform 3"/>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4" name="TextBox 4"/>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2153704"/>
            <a:ext cx="11842469" cy="8133296"/>
            <a:chOff x="0" y="0"/>
            <a:chExt cx="9357013" cy="6426308"/>
          </a:xfrm>
        </p:grpSpPr>
        <p:sp>
          <p:nvSpPr>
            <p:cNvPr id="6" name="Freeform 6"/>
            <p:cNvSpPr/>
            <p:nvPr/>
          </p:nvSpPr>
          <p:spPr>
            <a:xfrm>
              <a:off x="0" y="0"/>
              <a:ext cx="9357013" cy="6426308"/>
            </a:xfrm>
            <a:custGeom>
              <a:avLst/>
              <a:gdLst/>
              <a:ahLst/>
              <a:cxnLst/>
              <a:rect l="l" t="t" r="r" b="b"/>
              <a:pathLst>
                <a:path w="9357013" h="6426308">
                  <a:moveTo>
                    <a:pt x="0" y="0"/>
                  </a:moveTo>
                  <a:lnTo>
                    <a:pt x="9357013" y="0"/>
                  </a:lnTo>
                  <a:lnTo>
                    <a:pt x="9357013" y="6426308"/>
                  </a:lnTo>
                  <a:lnTo>
                    <a:pt x="0" y="6426308"/>
                  </a:lnTo>
                  <a:close/>
                </a:path>
              </a:pathLst>
            </a:custGeom>
            <a:solidFill>
              <a:srgbClr val="F6F6F6"/>
            </a:solidFill>
          </p:spPr>
        </p:sp>
        <p:sp>
          <p:nvSpPr>
            <p:cNvPr id="7" name="TextBox 7"/>
            <p:cNvSpPr txBox="1"/>
            <p:nvPr/>
          </p:nvSpPr>
          <p:spPr>
            <a:xfrm>
              <a:off x="0" y="-38100"/>
              <a:ext cx="9357013" cy="646440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59300" y="0"/>
            <a:ext cx="1028700" cy="10287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09914" y="0"/>
            <a:ext cx="1694792" cy="10287000"/>
            <a:chOff x="0" y="0"/>
            <a:chExt cx="446365" cy="2709333"/>
          </a:xfrm>
        </p:grpSpPr>
        <p:sp>
          <p:nvSpPr>
            <p:cNvPr id="12" name="Freeform 12"/>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13" name="TextBox 13"/>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770757" y="786854"/>
            <a:ext cx="1977164" cy="1977164"/>
            <a:chOff x="0" y="0"/>
            <a:chExt cx="812800" cy="812800"/>
          </a:xfrm>
        </p:grpSpPr>
        <p:sp>
          <p:nvSpPr>
            <p:cNvPr id="15" name="Freeform 15"/>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84493" y="9014056"/>
            <a:ext cx="2545888" cy="254588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2757446" y="1849893"/>
            <a:ext cx="5530554" cy="6356958"/>
          </a:xfrm>
          <a:custGeom>
            <a:avLst/>
            <a:gdLst/>
            <a:ahLst/>
            <a:cxnLst/>
            <a:rect l="l" t="t" r="r" b="b"/>
            <a:pathLst>
              <a:path w="5530554" h="6356958">
                <a:moveTo>
                  <a:pt x="0" y="0"/>
                </a:moveTo>
                <a:lnTo>
                  <a:pt x="5530554" y="0"/>
                </a:lnTo>
                <a:lnTo>
                  <a:pt x="5530554" y="6356958"/>
                </a:lnTo>
                <a:lnTo>
                  <a:pt x="0" y="6356958"/>
                </a:lnTo>
                <a:lnTo>
                  <a:pt x="0" y="0"/>
                </a:lnTo>
                <a:close/>
              </a:path>
            </a:pathLst>
          </a:custGeom>
          <a:blipFill>
            <a:blip r:embed="rId2"/>
            <a:stretch>
              <a:fillRect/>
            </a:stretch>
          </a:blipFill>
        </p:spPr>
      </p:sp>
      <p:sp>
        <p:nvSpPr>
          <p:cNvPr id="21" name="TextBox 21"/>
          <p:cNvSpPr txBox="1"/>
          <p:nvPr/>
        </p:nvSpPr>
        <p:spPr>
          <a:xfrm>
            <a:off x="-2045234" y="3384672"/>
            <a:ext cx="16317361" cy="4125600"/>
          </a:xfrm>
          <a:prstGeom prst="rect">
            <a:avLst/>
          </a:prstGeom>
        </p:spPr>
        <p:txBody>
          <a:bodyPr lIns="0" tIns="0" rIns="0" bIns="0" rtlCol="0" anchor="t">
            <a:spAutoFit/>
          </a:bodyPr>
          <a:lstStyle/>
          <a:p>
            <a:pPr algn="ctr">
              <a:lnSpc>
                <a:spcPts val="5405"/>
              </a:lnSpc>
            </a:pPr>
            <a:r>
              <a:rPr lang="en-US" sz="4700" b="1">
                <a:solidFill>
                  <a:srgbClr val="000000"/>
                </a:solidFill>
                <a:latin typeface="Garet Bold"/>
                <a:ea typeface="Garet Bold"/>
                <a:cs typeface="Garet Bold"/>
                <a:sym typeface="Garet Bold"/>
              </a:rPr>
              <a:t>PRESENTER </a:t>
            </a:r>
          </a:p>
          <a:p>
            <a:pPr algn="ctr">
              <a:lnSpc>
                <a:spcPts val="5405"/>
              </a:lnSpc>
            </a:pPr>
            <a:r>
              <a:rPr lang="en-US" sz="4700">
                <a:solidFill>
                  <a:srgbClr val="000000"/>
                </a:solidFill>
                <a:latin typeface="Garet"/>
                <a:ea typeface="Garet"/>
                <a:cs typeface="Garet"/>
                <a:sym typeface="Garet"/>
              </a:rPr>
              <a:t>ANTOR CHANDRA DAS</a:t>
            </a:r>
          </a:p>
          <a:p>
            <a:pPr algn="ctr">
              <a:lnSpc>
                <a:spcPts val="5405"/>
              </a:lnSpc>
            </a:pPr>
            <a:r>
              <a:rPr lang="en-US" sz="4700">
                <a:solidFill>
                  <a:srgbClr val="000000"/>
                </a:solidFill>
                <a:latin typeface="Garet"/>
                <a:ea typeface="Garet"/>
                <a:cs typeface="Garet"/>
                <a:sym typeface="Garet"/>
              </a:rPr>
              <a:t>21-45849-3</a:t>
            </a:r>
          </a:p>
          <a:p>
            <a:pPr algn="ctr">
              <a:lnSpc>
                <a:spcPts val="5405"/>
              </a:lnSpc>
            </a:pPr>
            <a:endParaRPr lang="en-US" sz="4700">
              <a:solidFill>
                <a:srgbClr val="000000"/>
              </a:solidFill>
              <a:latin typeface="Garet"/>
              <a:ea typeface="Garet"/>
              <a:cs typeface="Garet"/>
              <a:sym typeface="Garet"/>
            </a:endParaRPr>
          </a:p>
          <a:p>
            <a:pPr algn="ctr">
              <a:lnSpc>
                <a:spcPts val="5405"/>
              </a:lnSpc>
            </a:pPr>
            <a:r>
              <a:rPr lang="en-US" sz="4700" b="1">
                <a:solidFill>
                  <a:srgbClr val="000000"/>
                </a:solidFill>
                <a:latin typeface="Garet Bold"/>
                <a:ea typeface="Garet Bold"/>
                <a:cs typeface="Garet Bold"/>
                <a:sym typeface="Garet Bold"/>
              </a:rPr>
              <a:t>SUPERVISOR</a:t>
            </a:r>
          </a:p>
          <a:p>
            <a:pPr algn="ctr">
              <a:lnSpc>
                <a:spcPts val="5405"/>
              </a:lnSpc>
            </a:pPr>
            <a:r>
              <a:rPr lang="en-US" sz="4700">
                <a:solidFill>
                  <a:srgbClr val="000000"/>
                </a:solidFill>
                <a:latin typeface="Garet"/>
                <a:ea typeface="Garet"/>
                <a:cs typeface="Garet"/>
                <a:sym typeface="Garet"/>
              </a:rPr>
              <a:t>PROF.DR.ASRAF ALI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29066" y="7147287"/>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17004" r="49284"/>
            <a:stretch>
              <a:fillRect/>
            </a:stretch>
          </p:blipFill>
          <p:spPr>
            <a:xfrm>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97118" y="-77600"/>
            <a:ext cx="7494647" cy="1102319"/>
          </a:xfrm>
          <a:prstGeom prst="rect">
            <a:avLst/>
          </a:prstGeom>
        </p:spPr>
        <p:txBody>
          <a:bodyPr lIns="0" tIns="0" rIns="0" bIns="0" rtlCol="0" anchor="t">
            <a:spAutoFit/>
          </a:bodyPr>
          <a:lstStyle/>
          <a:p>
            <a:pPr algn="l">
              <a:lnSpc>
                <a:spcPts val="9067"/>
              </a:lnSpc>
            </a:pPr>
            <a:r>
              <a:rPr lang="en-US" sz="6476" b="1">
                <a:solidFill>
                  <a:srgbClr val="000000"/>
                </a:solidFill>
                <a:latin typeface="Garet Bold"/>
                <a:ea typeface="Garet Bold"/>
                <a:cs typeface="Garet Bold"/>
                <a:sym typeface="Garet Bold"/>
              </a:rPr>
              <a:t>CONTENT</a:t>
            </a:r>
          </a:p>
        </p:txBody>
      </p:sp>
      <p:grpSp>
        <p:nvGrpSpPr>
          <p:cNvPr id="17" name="Group 17"/>
          <p:cNvGrpSpPr/>
          <p:nvPr/>
        </p:nvGrpSpPr>
        <p:grpSpPr>
          <a:xfrm>
            <a:off x="7297118" y="1313186"/>
            <a:ext cx="969409" cy="969409"/>
            <a:chOff x="0" y="0"/>
            <a:chExt cx="812800" cy="812800"/>
          </a:xfrm>
        </p:grpSpPr>
        <p:sp>
          <p:nvSpPr>
            <p:cNvPr id="18" name="Freeform 1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19" name="TextBox 1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01</a:t>
              </a:r>
            </a:p>
          </p:txBody>
        </p:sp>
      </p:grpSp>
      <p:grpSp>
        <p:nvGrpSpPr>
          <p:cNvPr id="20" name="Group 20"/>
          <p:cNvGrpSpPr/>
          <p:nvPr/>
        </p:nvGrpSpPr>
        <p:grpSpPr>
          <a:xfrm>
            <a:off x="7297118" y="2379832"/>
            <a:ext cx="969409" cy="971396"/>
            <a:chOff x="0" y="0"/>
            <a:chExt cx="812800" cy="814466"/>
          </a:xfrm>
        </p:grpSpPr>
        <p:sp>
          <p:nvSpPr>
            <p:cNvPr id="21" name="Freeform 21"/>
            <p:cNvSpPr/>
            <p:nvPr/>
          </p:nvSpPr>
          <p:spPr>
            <a:xfrm>
              <a:off x="0" y="0"/>
              <a:ext cx="812800" cy="814466"/>
            </a:xfrm>
            <a:custGeom>
              <a:avLst/>
              <a:gdLst/>
              <a:ahLst/>
              <a:cxnLst/>
              <a:rect l="l" t="t" r="r" b="b"/>
              <a:pathLst>
                <a:path w="812800" h="814466">
                  <a:moveTo>
                    <a:pt x="652780" y="0"/>
                  </a:moveTo>
                  <a:lnTo>
                    <a:pt x="160020" y="0"/>
                  </a:lnTo>
                  <a:lnTo>
                    <a:pt x="0" y="160020"/>
                  </a:lnTo>
                  <a:lnTo>
                    <a:pt x="0" y="654446"/>
                  </a:lnTo>
                  <a:lnTo>
                    <a:pt x="160020" y="814466"/>
                  </a:lnTo>
                  <a:lnTo>
                    <a:pt x="652780" y="814466"/>
                  </a:lnTo>
                  <a:lnTo>
                    <a:pt x="812800" y="654446"/>
                  </a:lnTo>
                  <a:lnTo>
                    <a:pt x="812800" y="160020"/>
                  </a:lnTo>
                  <a:lnTo>
                    <a:pt x="652780" y="0"/>
                  </a:lnTo>
                  <a:close/>
                </a:path>
              </a:pathLst>
            </a:custGeom>
            <a:solidFill>
              <a:srgbClr val="0345E4"/>
            </a:solidFill>
          </p:spPr>
        </p:sp>
        <p:sp>
          <p:nvSpPr>
            <p:cNvPr id="22" name="TextBox 22"/>
            <p:cNvSpPr txBox="1"/>
            <p:nvPr/>
          </p:nvSpPr>
          <p:spPr>
            <a:xfrm>
              <a:off x="63500" y="-3175"/>
              <a:ext cx="685800" cy="754141"/>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02</a:t>
              </a:r>
            </a:p>
          </p:txBody>
        </p:sp>
      </p:grpSp>
      <p:grpSp>
        <p:nvGrpSpPr>
          <p:cNvPr id="23" name="Group 23"/>
          <p:cNvGrpSpPr/>
          <p:nvPr/>
        </p:nvGrpSpPr>
        <p:grpSpPr>
          <a:xfrm>
            <a:off x="7297118" y="3436953"/>
            <a:ext cx="969409" cy="969409"/>
            <a:chOff x="0" y="0"/>
            <a:chExt cx="812800" cy="812800"/>
          </a:xfrm>
        </p:grpSpPr>
        <p:sp>
          <p:nvSpPr>
            <p:cNvPr id="24" name="Freeform 2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5" name="TextBox 2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03</a:t>
              </a:r>
            </a:p>
          </p:txBody>
        </p:sp>
      </p:grpSp>
      <p:grpSp>
        <p:nvGrpSpPr>
          <p:cNvPr id="26" name="Group 26"/>
          <p:cNvGrpSpPr/>
          <p:nvPr/>
        </p:nvGrpSpPr>
        <p:grpSpPr>
          <a:xfrm>
            <a:off x="7297118" y="4501612"/>
            <a:ext cx="969409" cy="969409"/>
            <a:chOff x="0" y="0"/>
            <a:chExt cx="812800" cy="812800"/>
          </a:xfrm>
        </p:grpSpPr>
        <p:sp>
          <p:nvSpPr>
            <p:cNvPr id="27" name="Freeform 2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28" name="TextBox 2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04</a:t>
              </a:r>
            </a:p>
          </p:txBody>
        </p:sp>
      </p:grpSp>
      <p:grpSp>
        <p:nvGrpSpPr>
          <p:cNvPr id="29" name="Group 29"/>
          <p:cNvGrpSpPr/>
          <p:nvPr/>
        </p:nvGrpSpPr>
        <p:grpSpPr>
          <a:xfrm>
            <a:off x="7297118" y="5575796"/>
            <a:ext cx="969409" cy="969409"/>
            <a:chOff x="0" y="0"/>
            <a:chExt cx="812800" cy="812800"/>
          </a:xfrm>
        </p:grpSpPr>
        <p:sp>
          <p:nvSpPr>
            <p:cNvPr id="30" name="Freeform 3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31" name="TextBox 3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05</a:t>
              </a:r>
            </a:p>
          </p:txBody>
        </p:sp>
      </p:grpSp>
      <p:grpSp>
        <p:nvGrpSpPr>
          <p:cNvPr id="32" name="Group 32"/>
          <p:cNvGrpSpPr/>
          <p:nvPr/>
        </p:nvGrpSpPr>
        <p:grpSpPr>
          <a:xfrm>
            <a:off x="7297118" y="6649979"/>
            <a:ext cx="969409" cy="969409"/>
            <a:chOff x="0" y="0"/>
            <a:chExt cx="812800" cy="812800"/>
          </a:xfrm>
        </p:grpSpPr>
        <p:sp>
          <p:nvSpPr>
            <p:cNvPr id="33" name="Freeform 3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34" name="TextBox 3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06</a:t>
              </a:r>
            </a:p>
          </p:txBody>
        </p:sp>
      </p:grpSp>
      <p:grpSp>
        <p:nvGrpSpPr>
          <p:cNvPr id="35" name="Group 35"/>
          <p:cNvGrpSpPr/>
          <p:nvPr/>
        </p:nvGrpSpPr>
        <p:grpSpPr>
          <a:xfrm>
            <a:off x="15011231" y="1028700"/>
            <a:ext cx="1652841" cy="1652841"/>
            <a:chOff x="0" y="0"/>
            <a:chExt cx="812800" cy="812800"/>
          </a:xfrm>
        </p:grpSpPr>
        <p:sp>
          <p:nvSpPr>
            <p:cNvPr id="36" name="Freeform 36"/>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4814124" y="816351"/>
            <a:ext cx="771724" cy="77172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12919457" y="8414693"/>
            <a:ext cx="3744615" cy="374461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8485829" y="1559972"/>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Problem Background</a:t>
            </a:r>
          </a:p>
        </p:txBody>
      </p:sp>
      <p:sp>
        <p:nvSpPr>
          <p:cNvPr id="45" name="TextBox 45"/>
          <p:cNvSpPr txBox="1"/>
          <p:nvPr/>
        </p:nvSpPr>
        <p:spPr>
          <a:xfrm>
            <a:off x="8485829" y="2621055"/>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Motivation</a:t>
            </a:r>
          </a:p>
        </p:txBody>
      </p:sp>
      <p:sp>
        <p:nvSpPr>
          <p:cNvPr id="46" name="TextBox 46"/>
          <p:cNvSpPr txBox="1"/>
          <p:nvPr/>
        </p:nvSpPr>
        <p:spPr>
          <a:xfrm>
            <a:off x="8485829" y="3705758"/>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Objective</a:t>
            </a:r>
          </a:p>
        </p:txBody>
      </p:sp>
      <p:sp>
        <p:nvSpPr>
          <p:cNvPr id="47" name="TextBox 47"/>
          <p:cNvSpPr txBox="1"/>
          <p:nvPr/>
        </p:nvSpPr>
        <p:spPr>
          <a:xfrm>
            <a:off x="8485829" y="4771410"/>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Methodology</a:t>
            </a:r>
          </a:p>
        </p:txBody>
      </p:sp>
      <p:sp>
        <p:nvSpPr>
          <p:cNvPr id="48" name="TextBox 48"/>
          <p:cNvSpPr txBox="1"/>
          <p:nvPr/>
        </p:nvSpPr>
        <p:spPr>
          <a:xfrm>
            <a:off x="8485829" y="5850910"/>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Results</a:t>
            </a:r>
          </a:p>
        </p:txBody>
      </p:sp>
      <p:sp>
        <p:nvSpPr>
          <p:cNvPr id="49" name="TextBox 49"/>
          <p:cNvSpPr txBox="1"/>
          <p:nvPr/>
        </p:nvSpPr>
        <p:spPr>
          <a:xfrm>
            <a:off x="8485829" y="6920885"/>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Main Contribution</a:t>
            </a:r>
          </a:p>
        </p:txBody>
      </p:sp>
      <p:grpSp>
        <p:nvGrpSpPr>
          <p:cNvPr id="50" name="Group 50"/>
          <p:cNvGrpSpPr/>
          <p:nvPr/>
        </p:nvGrpSpPr>
        <p:grpSpPr>
          <a:xfrm>
            <a:off x="7297118" y="7743213"/>
            <a:ext cx="969409" cy="969409"/>
            <a:chOff x="0" y="0"/>
            <a:chExt cx="812800" cy="812800"/>
          </a:xfrm>
        </p:grpSpPr>
        <p:sp>
          <p:nvSpPr>
            <p:cNvPr id="51" name="Freeform 5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52" name="TextBox 5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07</a:t>
              </a:r>
            </a:p>
          </p:txBody>
        </p:sp>
      </p:grpSp>
      <p:grpSp>
        <p:nvGrpSpPr>
          <p:cNvPr id="53" name="Group 53"/>
          <p:cNvGrpSpPr/>
          <p:nvPr/>
        </p:nvGrpSpPr>
        <p:grpSpPr>
          <a:xfrm>
            <a:off x="7297118" y="8826922"/>
            <a:ext cx="969409" cy="969409"/>
            <a:chOff x="0" y="0"/>
            <a:chExt cx="812800" cy="812800"/>
          </a:xfrm>
        </p:grpSpPr>
        <p:sp>
          <p:nvSpPr>
            <p:cNvPr id="54" name="Freeform 5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id="55" name="TextBox 5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08</a:t>
              </a:r>
            </a:p>
          </p:txBody>
        </p:sp>
      </p:grpSp>
      <p:sp>
        <p:nvSpPr>
          <p:cNvPr id="56" name="TextBox 56"/>
          <p:cNvSpPr txBox="1"/>
          <p:nvPr/>
        </p:nvSpPr>
        <p:spPr>
          <a:xfrm>
            <a:off x="8485829" y="7990860"/>
            <a:ext cx="2029771" cy="432811"/>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Garet"/>
                <a:ea typeface="Garet"/>
                <a:cs typeface="Garet"/>
                <a:sym typeface="Garet"/>
              </a:rPr>
              <a:t>Conclusion</a:t>
            </a:r>
          </a:p>
        </p:txBody>
      </p:sp>
      <p:sp>
        <p:nvSpPr>
          <p:cNvPr id="57" name="TextBox 57"/>
          <p:cNvSpPr txBox="1"/>
          <p:nvPr/>
        </p:nvSpPr>
        <p:spPr>
          <a:xfrm>
            <a:off x="8485829" y="9121443"/>
            <a:ext cx="1877371" cy="432811"/>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Garet"/>
                <a:ea typeface="Garet"/>
                <a:cs typeface="Garet"/>
                <a:sym typeface="Garet"/>
              </a:rPr>
              <a:t>Reference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457200" y="2549768"/>
            <a:ext cx="1310100" cy="0"/>
          </a:xfrm>
          <a:prstGeom prst="line">
            <a:avLst/>
          </a:prstGeom>
          <a:ln w="95250" cap="flat">
            <a:solidFill>
              <a:srgbClr val="FFFFFF"/>
            </a:solidFill>
            <a:prstDash val="solid"/>
            <a:headEnd type="none" w="sm" len="sm"/>
            <a:tailEnd type="none" w="sm" len="sm"/>
          </a:ln>
        </p:spPr>
      </p:sp>
      <p:sp>
        <p:nvSpPr>
          <p:cNvPr id="6" name="TextBox 6"/>
          <p:cNvSpPr txBox="1"/>
          <p:nvPr/>
        </p:nvSpPr>
        <p:spPr>
          <a:xfrm>
            <a:off x="392751" y="483809"/>
            <a:ext cx="8042102" cy="1704341"/>
          </a:xfrm>
          <a:prstGeom prst="rect">
            <a:avLst/>
          </a:prstGeom>
        </p:spPr>
        <p:txBody>
          <a:bodyPr lIns="0" tIns="0" rIns="0" bIns="0" rtlCol="0" anchor="t">
            <a:spAutoFit/>
          </a:bodyPr>
          <a:lstStyle/>
          <a:p>
            <a:pPr algn="l">
              <a:lnSpc>
                <a:spcPts val="6859"/>
              </a:lnSpc>
            </a:pPr>
            <a:r>
              <a:rPr lang="en-US" sz="4899" b="1" spc="97" dirty="0">
                <a:solidFill>
                  <a:srgbClr val="FFFFFF"/>
                </a:solidFill>
                <a:latin typeface="Garet Bold"/>
                <a:ea typeface="Garet Bold"/>
                <a:cs typeface="Garet Bold"/>
                <a:sym typeface="Garet Bold"/>
              </a:rPr>
              <a:t>PROBLEM BACKGROUND</a:t>
            </a:r>
          </a:p>
        </p:txBody>
      </p:sp>
      <p:sp>
        <p:nvSpPr>
          <p:cNvPr id="7" name="TextBox 7"/>
          <p:cNvSpPr txBox="1"/>
          <p:nvPr/>
        </p:nvSpPr>
        <p:spPr>
          <a:xfrm>
            <a:off x="392751" y="2927689"/>
            <a:ext cx="6101618" cy="3470245"/>
          </a:xfrm>
          <a:prstGeom prst="rect">
            <a:avLst/>
          </a:prstGeom>
        </p:spPr>
        <p:txBody>
          <a:bodyPr lIns="0" tIns="0" rIns="0" bIns="0" rtlCol="0" anchor="t">
            <a:spAutoFit/>
          </a:bodyPr>
          <a:lstStyle/>
          <a:p>
            <a:pPr marL="0" lvl="0" indent="0" algn="just">
              <a:lnSpc>
                <a:spcPts val="3874"/>
              </a:lnSpc>
            </a:pPr>
            <a:r>
              <a:rPr lang="en-US" sz="2800" b="0" i="0" dirty="0">
                <a:solidFill>
                  <a:schemeClr val="bg1"/>
                </a:solidFill>
                <a:effectLst/>
                <a:latin typeface="Inter"/>
              </a:rPr>
              <a:t>As a top cause of death, stroke requires proactive prediction, not just reactive diagnosis. Existing predictive models fail because they struggle with imbalanced data and are too opaque for clinical trust. This limits our ability to identify and help at-risk patients before a stroke occurs.</a:t>
            </a:r>
            <a:endParaRPr lang="en-US" sz="2499" dirty="0">
              <a:solidFill>
                <a:schemeClr val="bg1"/>
              </a:solidFill>
              <a:latin typeface="Open Sans"/>
              <a:ea typeface="Open Sans"/>
              <a:cs typeface="Open Sans"/>
              <a:sym typeface="Open Sans"/>
            </a:endParaRPr>
          </a:p>
        </p:txBody>
      </p:sp>
      <p:grpSp>
        <p:nvGrpSpPr>
          <p:cNvPr id="8" name="Group 8"/>
          <p:cNvGrpSpPr/>
          <p:nvPr/>
        </p:nvGrpSpPr>
        <p:grpSpPr>
          <a:xfrm>
            <a:off x="7357338" y="2374195"/>
            <a:ext cx="732337" cy="7323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FFFFFF"/>
                  </a:solidFill>
                  <a:latin typeface="Garet Bold"/>
                  <a:ea typeface="Garet Bold"/>
                  <a:cs typeface="Garet Bold"/>
                  <a:sym typeface="Garet Bold"/>
                </a:rPr>
                <a:t>01</a:t>
              </a:r>
            </a:p>
          </p:txBody>
        </p:sp>
      </p:grpSp>
      <p:sp>
        <p:nvSpPr>
          <p:cNvPr id="11" name="TextBox 11"/>
          <p:cNvSpPr txBox="1"/>
          <p:nvPr/>
        </p:nvSpPr>
        <p:spPr>
          <a:xfrm>
            <a:off x="8278430" y="3030332"/>
            <a:ext cx="9328172" cy="902970"/>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It is the second leading cause of death and long-term disability worldwide.</a:t>
            </a:r>
          </a:p>
        </p:txBody>
      </p:sp>
      <p:sp>
        <p:nvSpPr>
          <p:cNvPr id="12" name="TextBox 12"/>
          <p:cNvSpPr txBox="1"/>
          <p:nvPr/>
        </p:nvSpPr>
        <p:spPr>
          <a:xfrm>
            <a:off x="8278430" y="2505414"/>
            <a:ext cx="5503645" cy="422275"/>
          </a:xfrm>
          <a:prstGeom prst="rect">
            <a:avLst/>
          </a:prstGeom>
        </p:spPr>
        <p:txBody>
          <a:bodyPr lIns="0" tIns="0" rIns="0" bIns="0" rtlCol="0" anchor="t">
            <a:spAutoFit/>
          </a:bodyPr>
          <a:lstStyle/>
          <a:p>
            <a:pPr algn="l">
              <a:lnSpc>
                <a:spcPts val="3499"/>
              </a:lnSpc>
            </a:pPr>
            <a:r>
              <a:rPr lang="en-US" sz="2499" b="1" dirty="0">
                <a:solidFill>
                  <a:srgbClr val="000000"/>
                </a:solidFill>
                <a:latin typeface="Garet Bold"/>
                <a:ea typeface="Garet Bold"/>
                <a:cs typeface="Garet Bold"/>
                <a:sym typeface="Garet Bold"/>
              </a:rPr>
              <a:t>Stroke is a global health threat</a:t>
            </a:r>
          </a:p>
        </p:txBody>
      </p:sp>
      <p:grpSp>
        <p:nvGrpSpPr>
          <p:cNvPr id="13" name="Group 13"/>
          <p:cNvGrpSpPr/>
          <p:nvPr/>
        </p:nvGrpSpPr>
        <p:grpSpPr>
          <a:xfrm>
            <a:off x="7357338" y="4698241"/>
            <a:ext cx="732337" cy="73233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FFFFFF"/>
                  </a:solidFill>
                  <a:latin typeface="Garet Bold"/>
                  <a:ea typeface="Garet Bold"/>
                  <a:cs typeface="Garet Bold"/>
                  <a:sym typeface="Garet Bold"/>
                </a:rPr>
                <a:t>02</a:t>
              </a:r>
            </a:p>
          </p:txBody>
        </p:sp>
      </p:grpSp>
      <p:sp>
        <p:nvSpPr>
          <p:cNvPr id="16" name="TextBox 16"/>
          <p:cNvSpPr txBox="1"/>
          <p:nvPr/>
        </p:nvSpPr>
        <p:spPr>
          <a:xfrm>
            <a:off x="8278430" y="5354378"/>
            <a:ext cx="9328172" cy="902970"/>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MRI and CT confirm stroke only after it occurs, but early prediction can save lives.</a:t>
            </a:r>
          </a:p>
        </p:txBody>
      </p:sp>
      <p:sp>
        <p:nvSpPr>
          <p:cNvPr id="17" name="TextBox 17"/>
          <p:cNvSpPr txBox="1"/>
          <p:nvPr/>
        </p:nvSpPr>
        <p:spPr>
          <a:xfrm>
            <a:off x="8278430" y="4829460"/>
            <a:ext cx="7462430" cy="422275"/>
          </a:xfrm>
          <a:prstGeom prst="rect">
            <a:avLst/>
          </a:prstGeom>
        </p:spPr>
        <p:txBody>
          <a:bodyPr lIns="0" tIns="0" rIns="0" bIns="0" rtlCol="0" anchor="t">
            <a:spAutoFit/>
          </a:bodyPr>
          <a:lstStyle/>
          <a:p>
            <a:pPr algn="l">
              <a:lnSpc>
                <a:spcPts val="3499"/>
              </a:lnSpc>
            </a:pPr>
            <a:r>
              <a:rPr lang="en-US" sz="2499" b="1">
                <a:solidFill>
                  <a:srgbClr val="000000"/>
                </a:solidFill>
                <a:latin typeface="Garet Bold"/>
                <a:ea typeface="Garet Bold"/>
                <a:cs typeface="Garet Bold"/>
                <a:sym typeface="Garet Bold"/>
              </a:rPr>
              <a:t>Prediction is better than reaction</a:t>
            </a:r>
          </a:p>
        </p:txBody>
      </p:sp>
      <p:grpSp>
        <p:nvGrpSpPr>
          <p:cNvPr id="18" name="Group 18"/>
          <p:cNvGrpSpPr/>
          <p:nvPr/>
        </p:nvGrpSpPr>
        <p:grpSpPr>
          <a:xfrm>
            <a:off x="7357338" y="7022287"/>
            <a:ext cx="732337" cy="73233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FFFFFF"/>
                  </a:solidFill>
                  <a:latin typeface="Garet Bold"/>
                  <a:ea typeface="Garet Bold"/>
                  <a:cs typeface="Garet Bold"/>
                  <a:sym typeface="Garet Bold"/>
                </a:rPr>
                <a:t>03</a:t>
              </a:r>
            </a:p>
          </p:txBody>
        </p:sp>
      </p:grpSp>
      <p:grpSp>
        <p:nvGrpSpPr>
          <p:cNvPr id="21" name="Group 21"/>
          <p:cNvGrpSpPr/>
          <p:nvPr/>
        </p:nvGrpSpPr>
        <p:grpSpPr>
          <a:xfrm>
            <a:off x="15740861" y="6749958"/>
            <a:ext cx="4596322" cy="459632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8278430" y="7678424"/>
            <a:ext cx="9328172" cy="902970"/>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Clinicians require tools that can assess stroke risk early and accurately.</a:t>
            </a:r>
          </a:p>
        </p:txBody>
      </p:sp>
      <p:sp>
        <p:nvSpPr>
          <p:cNvPr id="25" name="TextBox 25"/>
          <p:cNvSpPr txBox="1"/>
          <p:nvPr/>
        </p:nvSpPr>
        <p:spPr>
          <a:xfrm>
            <a:off x="8278430" y="7153505"/>
            <a:ext cx="5503645" cy="422275"/>
          </a:xfrm>
          <a:prstGeom prst="rect">
            <a:avLst/>
          </a:prstGeom>
        </p:spPr>
        <p:txBody>
          <a:bodyPr lIns="0" tIns="0" rIns="0" bIns="0" rtlCol="0" anchor="t">
            <a:spAutoFit/>
          </a:bodyPr>
          <a:lstStyle/>
          <a:p>
            <a:pPr algn="l">
              <a:lnSpc>
                <a:spcPts val="3499"/>
              </a:lnSpc>
            </a:pPr>
            <a:r>
              <a:rPr lang="en-US" sz="2499" b="1">
                <a:solidFill>
                  <a:srgbClr val="000000"/>
                </a:solidFill>
                <a:latin typeface="Garet Bold"/>
                <a:ea typeface="Garet Bold"/>
                <a:cs typeface="Garet Bold"/>
                <a:sym typeface="Garet Bold"/>
              </a:rPr>
              <a:t>Need for decision support</a:t>
            </a:r>
          </a:p>
        </p:txBody>
      </p:sp>
      <p:grpSp>
        <p:nvGrpSpPr>
          <p:cNvPr id="26" name="Group 26"/>
          <p:cNvGrpSpPr/>
          <p:nvPr/>
        </p:nvGrpSpPr>
        <p:grpSpPr>
          <a:xfrm rot="5400000">
            <a:off x="8278430" y="340111"/>
            <a:ext cx="1479329" cy="1479329"/>
            <a:chOff x="0" y="0"/>
            <a:chExt cx="812800" cy="812800"/>
          </a:xfrm>
        </p:grpSpPr>
        <p:sp>
          <p:nvSpPr>
            <p:cNvPr id="27" name="Freeform 27"/>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5400000">
            <a:off x="9293368" y="1219358"/>
            <a:ext cx="771724" cy="77172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5400000">
            <a:off x="5324660" y="9334500"/>
            <a:ext cx="596043" cy="59604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416679" cy="10287000"/>
            <a:chOff x="0" y="0"/>
            <a:chExt cx="1689989" cy="2709333"/>
          </a:xfrm>
        </p:grpSpPr>
        <p:sp>
          <p:nvSpPr>
            <p:cNvPr id="3" name="Freeform 3"/>
            <p:cNvSpPr/>
            <p:nvPr/>
          </p:nvSpPr>
          <p:spPr>
            <a:xfrm>
              <a:off x="0" y="0"/>
              <a:ext cx="1689989" cy="2709333"/>
            </a:xfrm>
            <a:custGeom>
              <a:avLst/>
              <a:gdLst/>
              <a:ahLst/>
              <a:cxnLst/>
              <a:rect l="l" t="t" r="r" b="b"/>
              <a:pathLst>
                <a:path w="1689989" h="2709333">
                  <a:moveTo>
                    <a:pt x="0" y="0"/>
                  </a:moveTo>
                  <a:lnTo>
                    <a:pt x="1689989" y="0"/>
                  </a:lnTo>
                  <a:lnTo>
                    <a:pt x="1689989" y="2709333"/>
                  </a:lnTo>
                  <a:lnTo>
                    <a:pt x="0" y="2709333"/>
                  </a:lnTo>
                  <a:close/>
                </a:path>
              </a:pathLst>
            </a:custGeom>
            <a:solidFill>
              <a:srgbClr val="0345E4"/>
            </a:solidFill>
          </p:spPr>
        </p:sp>
        <p:sp>
          <p:nvSpPr>
            <p:cNvPr id="4" name="TextBox 4"/>
            <p:cNvSpPr txBox="1"/>
            <p:nvPr/>
          </p:nvSpPr>
          <p:spPr>
            <a:xfrm>
              <a:off x="0" y="-38100"/>
              <a:ext cx="1689989"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278400" y="2233213"/>
            <a:ext cx="1310100" cy="0"/>
          </a:xfrm>
          <a:prstGeom prst="line">
            <a:avLst/>
          </a:prstGeom>
          <a:ln w="95250" cap="flat">
            <a:solidFill>
              <a:srgbClr val="FFFFFF"/>
            </a:solidFill>
            <a:prstDash val="solid"/>
            <a:headEnd type="none" w="sm" len="sm"/>
            <a:tailEnd type="none" w="sm" len="sm"/>
          </a:ln>
        </p:spPr>
      </p:sp>
      <p:grpSp>
        <p:nvGrpSpPr>
          <p:cNvPr id="6" name="Group 6"/>
          <p:cNvGrpSpPr>
            <a:grpSpLocks noChangeAspect="1"/>
          </p:cNvGrpSpPr>
          <p:nvPr/>
        </p:nvGrpSpPr>
        <p:grpSpPr>
          <a:xfrm>
            <a:off x="7085096" y="462435"/>
            <a:ext cx="2058904" cy="2058904"/>
            <a:chOff x="0" y="0"/>
            <a:chExt cx="14840029" cy="14840029"/>
          </a:xfrm>
        </p:grpSpPr>
        <p:sp>
          <p:nvSpPr>
            <p:cNvPr id="7" name="Freeform 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id="8" name="Freeform 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id="9" name="Freeform 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23" t="-1586" r="223" b="-1586"/>
              </a:stretch>
            </a:blipFill>
          </p:spPr>
        </p:sp>
      </p:grpSp>
      <p:grpSp>
        <p:nvGrpSpPr>
          <p:cNvPr id="10" name="Group 10"/>
          <p:cNvGrpSpPr/>
          <p:nvPr/>
        </p:nvGrpSpPr>
        <p:grpSpPr>
          <a:xfrm>
            <a:off x="9493680" y="577923"/>
            <a:ext cx="5295922" cy="541711"/>
            <a:chOff x="0" y="0"/>
            <a:chExt cx="4163678" cy="425895"/>
          </a:xfrm>
        </p:grpSpPr>
        <p:sp>
          <p:nvSpPr>
            <p:cNvPr id="11" name="Freeform 11"/>
            <p:cNvSpPr/>
            <p:nvPr/>
          </p:nvSpPr>
          <p:spPr>
            <a:xfrm>
              <a:off x="0" y="0"/>
              <a:ext cx="4163678" cy="425895"/>
            </a:xfrm>
            <a:custGeom>
              <a:avLst/>
              <a:gdLst/>
              <a:ahLst/>
              <a:cxnLst/>
              <a:rect l="l" t="t" r="r" b="b"/>
              <a:pathLst>
                <a:path w="4163678" h="425895">
                  <a:moveTo>
                    <a:pt x="3960478" y="0"/>
                  </a:moveTo>
                  <a:cubicBezTo>
                    <a:pt x="4072703" y="0"/>
                    <a:pt x="4163678" y="95340"/>
                    <a:pt x="4163678" y="212948"/>
                  </a:cubicBezTo>
                  <a:cubicBezTo>
                    <a:pt x="4163678" y="330556"/>
                    <a:pt x="4072703" y="425895"/>
                    <a:pt x="3960478"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id="12" name="TextBox 12"/>
            <p:cNvSpPr txBox="1"/>
            <p:nvPr/>
          </p:nvSpPr>
          <p:spPr>
            <a:xfrm>
              <a:off x="0" y="-28575"/>
              <a:ext cx="4163678"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Class imbalance issue</a:t>
              </a:r>
            </a:p>
          </p:txBody>
        </p:sp>
      </p:grpSp>
      <p:grpSp>
        <p:nvGrpSpPr>
          <p:cNvPr id="13" name="Group 13"/>
          <p:cNvGrpSpPr/>
          <p:nvPr/>
        </p:nvGrpSpPr>
        <p:grpSpPr>
          <a:xfrm>
            <a:off x="9493680" y="1243336"/>
            <a:ext cx="7058420" cy="1105364"/>
            <a:chOff x="0" y="0"/>
            <a:chExt cx="2297383" cy="359775"/>
          </a:xfrm>
        </p:grpSpPr>
        <p:sp>
          <p:nvSpPr>
            <p:cNvPr id="14" name="Freeform 14"/>
            <p:cNvSpPr/>
            <p:nvPr/>
          </p:nvSpPr>
          <p:spPr>
            <a:xfrm>
              <a:off x="0" y="0"/>
              <a:ext cx="2297383" cy="359775"/>
            </a:xfrm>
            <a:custGeom>
              <a:avLst/>
              <a:gdLst/>
              <a:ahLst/>
              <a:cxnLst/>
              <a:rect l="l" t="t" r="r" b="b"/>
              <a:pathLst>
                <a:path w="2297383" h="359775">
                  <a:moveTo>
                    <a:pt x="55939" y="0"/>
                  </a:moveTo>
                  <a:lnTo>
                    <a:pt x="2241445" y="0"/>
                  </a:lnTo>
                  <a:cubicBezTo>
                    <a:pt x="2256280" y="0"/>
                    <a:pt x="2270509" y="5894"/>
                    <a:pt x="2280999" y="16384"/>
                  </a:cubicBezTo>
                  <a:cubicBezTo>
                    <a:pt x="2291490" y="26875"/>
                    <a:pt x="2297383" y="41103"/>
                    <a:pt x="2297383" y="55939"/>
                  </a:cubicBezTo>
                  <a:lnTo>
                    <a:pt x="2297383" y="303837"/>
                  </a:lnTo>
                  <a:cubicBezTo>
                    <a:pt x="2297383" y="318673"/>
                    <a:pt x="2291490" y="332901"/>
                    <a:pt x="2280999" y="343391"/>
                  </a:cubicBezTo>
                  <a:cubicBezTo>
                    <a:pt x="2270509" y="353882"/>
                    <a:pt x="2256280" y="359775"/>
                    <a:pt x="2241445" y="359775"/>
                  </a:cubicBezTo>
                  <a:lnTo>
                    <a:pt x="55939" y="359775"/>
                  </a:lnTo>
                  <a:cubicBezTo>
                    <a:pt x="25045" y="359775"/>
                    <a:pt x="0" y="334731"/>
                    <a:pt x="0" y="303837"/>
                  </a:cubicBezTo>
                  <a:lnTo>
                    <a:pt x="0" y="55939"/>
                  </a:lnTo>
                  <a:cubicBezTo>
                    <a:pt x="0" y="41103"/>
                    <a:pt x="5894" y="26875"/>
                    <a:pt x="16384" y="16384"/>
                  </a:cubicBezTo>
                  <a:cubicBezTo>
                    <a:pt x="26875" y="5894"/>
                    <a:pt x="41103" y="0"/>
                    <a:pt x="55939" y="0"/>
                  </a:cubicBezTo>
                  <a:close/>
                </a:path>
              </a:pathLst>
            </a:custGeom>
            <a:solidFill>
              <a:srgbClr val="E8ECEC"/>
            </a:solidFill>
          </p:spPr>
        </p:sp>
        <p:sp>
          <p:nvSpPr>
            <p:cNvPr id="15" name="TextBox 15"/>
            <p:cNvSpPr txBox="1"/>
            <p:nvPr/>
          </p:nvSpPr>
          <p:spPr>
            <a:xfrm>
              <a:off x="0" y="-38100"/>
              <a:ext cx="2297383" cy="397875"/>
            </a:xfrm>
            <a:prstGeom prst="rect">
              <a:avLst/>
            </a:prstGeom>
          </p:spPr>
          <p:txBody>
            <a:bodyPr lIns="50800" tIns="50800" rIns="50800" bIns="50800" rtlCol="0" anchor="ctr"/>
            <a:lstStyle/>
            <a:p>
              <a:pPr algn="ctr">
                <a:lnSpc>
                  <a:spcPts val="2659"/>
                </a:lnSpc>
              </a:pPr>
              <a:endParaRPr/>
            </a:p>
          </p:txBody>
        </p:sp>
      </p:grpSp>
      <p:grpSp>
        <p:nvGrpSpPr>
          <p:cNvPr id="16" name="Group 16"/>
          <p:cNvGrpSpPr>
            <a:grpSpLocks noChangeAspect="1"/>
          </p:cNvGrpSpPr>
          <p:nvPr/>
        </p:nvGrpSpPr>
        <p:grpSpPr>
          <a:xfrm>
            <a:off x="7085096" y="2761032"/>
            <a:ext cx="1961950" cy="1961950"/>
            <a:chOff x="0" y="0"/>
            <a:chExt cx="14840029" cy="14840029"/>
          </a:xfrm>
        </p:grpSpPr>
        <p:sp>
          <p:nvSpPr>
            <p:cNvPr id="17" name="Freeform 1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id="18" name="Freeform 1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id="19" name="Freeform 1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712" r="-24712"/>
              </a:stretch>
            </a:blipFill>
          </p:spPr>
        </p:sp>
      </p:grpSp>
      <p:grpSp>
        <p:nvGrpSpPr>
          <p:cNvPr id="20" name="Group 20"/>
          <p:cNvGrpSpPr/>
          <p:nvPr/>
        </p:nvGrpSpPr>
        <p:grpSpPr>
          <a:xfrm>
            <a:off x="9493680" y="2839811"/>
            <a:ext cx="5295922" cy="541711"/>
            <a:chOff x="0" y="0"/>
            <a:chExt cx="4163678" cy="425895"/>
          </a:xfrm>
        </p:grpSpPr>
        <p:sp>
          <p:nvSpPr>
            <p:cNvPr id="21" name="Freeform 21"/>
            <p:cNvSpPr/>
            <p:nvPr/>
          </p:nvSpPr>
          <p:spPr>
            <a:xfrm>
              <a:off x="0" y="0"/>
              <a:ext cx="4163678" cy="425895"/>
            </a:xfrm>
            <a:custGeom>
              <a:avLst/>
              <a:gdLst/>
              <a:ahLst/>
              <a:cxnLst/>
              <a:rect l="l" t="t" r="r" b="b"/>
              <a:pathLst>
                <a:path w="4163678" h="425895">
                  <a:moveTo>
                    <a:pt x="3960478" y="0"/>
                  </a:moveTo>
                  <a:cubicBezTo>
                    <a:pt x="4072703" y="0"/>
                    <a:pt x="4163678" y="95340"/>
                    <a:pt x="4163678" y="212948"/>
                  </a:cubicBezTo>
                  <a:cubicBezTo>
                    <a:pt x="4163678" y="330556"/>
                    <a:pt x="4072703" y="425895"/>
                    <a:pt x="3960478"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id="22" name="TextBox 22"/>
            <p:cNvSpPr txBox="1"/>
            <p:nvPr/>
          </p:nvSpPr>
          <p:spPr>
            <a:xfrm>
              <a:off x="0" y="-28575"/>
              <a:ext cx="4163678"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Lack of trust in black-box models</a:t>
              </a:r>
            </a:p>
          </p:txBody>
        </p:sp>
      </p:grpSp>
      <p:grpSp>
        <p:nvGrpSpPr>
          <p:cNvPr id="23" name="Group 23"/>
          <p:cNvGrpSpPr/>
          <p:nvPr/>
        </p:nvGrpSpPr>
        <p:grpSpPr>
          <a:xfrm>
            <a:off x="9493680" y="3505224"/>
            <a:ext cx="7058420" cy="1108937"/>
            <a:chOff x="0" y="0"/>
            <a:chExt cx="2297383" cy="360938"/>
          </a:xfrm>
        </p:grpSpPr>
        <p:sp>
          <p:nvSpPr>
            <p:cNvPr id="24" name="Freeform 24"/>
            <p:cNvSpPr/>
            <p:nvPr/>
          </p:nvSpPr>
          <p:spPr>
            <a:xfrm>
              <a:off x="0" y="0"/>
              <a:ext cx="2297383" cy="360938"/>
            </a:xfrm>
            <a:custGeom>
              <a:avLst/>
              <a:gdLst/>
              <a:ahLst/>
              <a:cxnLst/>
              <a:rect l="l" t="t" r="r" b="b"/>
              <a:pathLst>
                <a:path w="2297383" h="360938">
                  <a:moveTo>
                    <a:pt x="55939" y="0"/>
                  </a:moveTo>
                  <a:lnTo>
                    <a:pt x="2241445" y="0"/>
                  </a:lnTo>
                  <a:cubicBezTo>
                    <a:pt x="2256280" y="0"/>
                    <a:pt x="2270509" y="5894"/>
                    <a:pt x="2280999" y="16384"/>
                  </a:cubicBezTo>
                  <a:cubicBezTo>
                    <a:pt x="2291490" y="26875"/>
                    <a:pt x="2297383" y="41103"/>
                    <a:pt x="2297383" y="55939"/>
                  </a:cubicBezTo>
                  <a:lnTo>
                    <a:pt x="2297383" y="305000"/>
                  </a:lnTo>
                  <a:cubicBezTo>
                    <a:pt x="2297383" y="335894"/>
                    <a:pt x="2272339" y="360938"/>
                    <a:pt x="2241445" y="360938"/>
                  </a:cubicBezTo>
                  <a:lnTo>
                    <a:pt x="55939" y="360938"/>
                  </a:lnTo>
                  <a:cubicBezTo>
                    <a:pt x="41103" y="360938"/>
                    <a:pt x="26875" y="355045"/>
                    <a:pt x="16384" y="344554"/>
                  </a:cubicBezTo>
                  <a:cubicBezTo>
                    <a:pt x="5894" y="334064"/>
                    <a:pt x="0" y="319835"/>
                    <a:pt x="0" y="305000"/>
                  </a:cubicBezTo>
                  <a:lnTo>
                    <a:pt x="0" y="55939"/>
                  </a:lnTo>
                  <a:cubicBezTo>
                    <a:pt x="0" y="41103"/>
                    <a:pt x="5894" y="26875"/>
                    <a:pt x="16384" y="16384"/>
                  </a:cubicBezTo>
                  <a:cubicBezTo>
                    <a:pt x="26875" y="5894"/>
                    <a:pt x="41103" y="0"/>
                    <a:pt x="55939" y="0"/>
                  </a:cubicBezTo>
                  <a:close/>
                </a:path>
              </a:pathLst>
            </a:custGeom>
            <a:solidFill>
              <a:srgbClr val="E8ECEC"/>
            </a:solidFill>
          </p:spPr>
        </p:sp>
        <p:sp>
          <p:nvSpPr>
            <p:cNvPr id="25" name="TextBox 25"/>
            <p:cNvSpPr txBox="1"/>
            <p:nvPr/>
          </p:nvSpPr>
          <p:spPr>
            <a:xfrm>
              <a:off x="0" y="-38100"/>
              <a:ext cx="2297383" cy="399038"/>
            </a:xfrm>
            <a:prstGeom prst="rect">
              <a:avLst/>
            </a:prstGeom>
          </p:spPr>
          <p:txBody>
            <a:bodyPr lIns="50800" tIns="50800" rIns="50800" bIns="50800" rtlCol="0" anchor="ctr"/>
            <a:lstStyle/>
            <a:p>
              <a:pPr algn="ctr">
                <a:lnSpc>
                  <a:spcPts val="2659"/>
                </a:lnSpc>
              </a:pPr>
              <a:endParaRPr/>
            </a:p>
          </p:txBody>
        </p:sp>
      </p:grpSp>
      <p:grpSp>
        <p:nvGrpSpPr>
          <p:cNvPr id="26" name="Group 26"/>
          <p:cNvGrpSpPr>
            <a:grpSpLocks noChangeAspect="1"/>
          </p:cNvGrpSpPr>
          <p:nvPr/>
        </p:nvGrpSpPr>
        <p:grpSpPr>
          <a:xfrm>
            <a:off x="7085096" y="5143500"/>
            <a:ext cx="2105895" cy="2105895"/>
            <a:chOff x="0" y="0"/>
            <a:chExt cx="14840029" cy="14840029"/>
          </a:xfrm>
        </p:grpSpPr>
        <p:sp>
          <p:nvSpPr>
            <p:cNvPr id="27" name="Freeform 2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id="28" name="Freeform 2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id="29" name="Freeform 2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5750" r="-5750"/>
              </a:stretch>
            </a:blipFill>
          </p:spPr>
        </p:sp>
      </p:grpSp>
      <p:grpSp>
        <p:nvGrpSpPr>
          <p:cNvPr id="30" name="Group 30"/>
          <p:cNvGrpSpPr/>
          <p:nvPr/>
        </p:nvGrpSpPr>
        <p:grpSpPr>
          <a:xfrm>
            <a:off x="9493680" y="5270406"/>
            <a:ext cx="6295344" cy="541711"/>
            <a:chOff x="0" y="0"/>
            <a:chExt cx="4949428" cy="425895"/>
          </a:xfrm>
        </p:grpSpPr>
        <p:sp>
          <p:nvSpPr>
            <p:cNvPr id="31" name="Freeform 31"/>
            <p:cNvSpPr/>
            <p:nvPr/>
          </p:nvSpPr>
          <p:spPr>
            <a:xfrm>
              <a:off x="0" y="0"/>
              <a:ext cx="4949429" cy="425895"/>
            </a:xfrm>
            <a:custGeom>
              <a:avLst/>
              <a:gdLst/>
              <a:ahLst/>
              <a:cxnLst/>
              <a:rect l="l" t="t" r="r" b="b"/>
              <a:pathLst>
                <a:path w="4949429" h="425895">
                  <a:moveTo>
                    <a:pt x="4746229" y="0"/>
                  </a:moveTo>
                  <a:cubicBezTo>
                    <a:pt x="4858453" y="0"/>
                    <a:pt x="4949429" y="95340"/>
                    <a:pt x="4949429" y="212948"/>
                  </a:cubicBezTo>
                  <a:cubicBezTo>
                    <a:pt x="4949429" y="330556"/>
                    <a:pt x="4858453" y="425895"/>
                    <a:pt x="4746229"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id="32" name="TextBox 32"/>
            <p:cNvSpPr txBox="1"/>
            <p:nvPr/>
          </p:nvSpPr>
          <p:spPr>
            <a:xfrm>
              <a:off x="0" y="-28575"/>
              <a:ext cx="4949428"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Weak feature engineering in prior work</a:t>
              </a:r>
            </a:p>
          </p:txBody>
        </p:sp>
      </p:grpSp>
      <p:grpSp>
        <p:nvGrpSpPr>
          <p:cNvPr id="33" name="Group 33"/>
          <p:cNvGrpSpPr/>
          <p:nvPr/>
        </p:nvGrpSpPr>
        <p:grpSpPr>
          <a:xfrm>
            <a:off x="9465105" y="5954991"/>
            <a:ext cx="7058420" cy="1016430"/>
            <a:chOff x="0" y="0"/>
            <a:chExt cx="2297383" cy="330829"/>
          </a:xfrm>
        </p:grpSpPr>
        <p:sp>
          <p:nvSpPr>
            <p:cNvPr id="34" name="Freeform 34"/>
            <p:cNvSpPr/>
            <p:nvPr/>
          </p:nvSpPr>
          <p:spPr>
            <a:xfrm>
              <a:off x="0" y="0"/>
              <a:ext cx="2297383" cy="330829"/>
            </a:xfrm>
            <a:custGeom>
              <a:avLst/>
              <a:gdLst/>
              <a:ahLst/>
              <a:cxnLst/>
              <a:rect l="l" t="t" r="r" b="b"/>
              <a:pathLst>
                <a:path w="2297383" h="330829">
                  <a:moveTo>
                    <a:pt x="55939" y="0"/>
                  </a:moveTo>
                  <a:lnTo>
                    <a:pt x="2241445" y="0"/>
                  </a:lnTo>
                  <a:cubicBezTo>
                    <a:pt x="2256280" y="0"/>
                    <a:pt x="2270509" y="5894"/>
                    <a:pt x="2280999" y="16384"/>
                  </a:cubicBezTo>
                  <a:cubicBezTo>
                    <a:pt x="2291490" y="26875"/>
                    <a:pt x="2297383" y="41103"/>
                    <a:pt x="2297383" y="55939"/>
                  </a:cubicBezTo>
                  <a:lnTo>
                    <a:pt x="2297383" y="274890"/>
                  </a:lnTo>
                  <a:cubicBezTo>
                    <a:pt x="2297383" y="305784"/>
                    <a:pt x="2272339" y="330829"/>
                    <a:pt x="2241445" y="330829"/>
                  </a:cubicBezTo>
                  <a:lnTo>
                    <a:pt x="55939" y="330829"/>
                  </a:lnTo>
                  <a:cubicBezTo>
                    <a:pt x="41103" y="330829"/>
                    <a:pt x="26875" y="324935"/>
                    <a:pt x="16384" y="314445"/>
                  </a:cubicBezTo>
                  <a:cubicBezTo>
                    <a:pt x="5894" y="303954"/>
                    <a:pt x="0" y="289726"/>
                    <a:pt x="0" y="274890"/>
                  </a:cubicBezTo>
                  <a:lnTo>
                    <a:pt x="0" y="55939"/>
                  </a:lnTo>
                  <a:cubicBezTo>
                    <a:pt x="0" y="41103"/>
                    <a:pt x="5894" y="26875"/>
                    <a:pt x="16384" y="16384"/>
                  </a:cubicBezTo>
                  <a:cubicBezTo>
                    <a:pt x="26875" y="5894"/>
                    <a:pt x="41103" y="0"/>
                    <a:pt x="55939" y="0"/>
                  </a:cubicBezTo>
                  <a:close/>
                </a:path>
              </a:pathLst>
            </a:custGeom>
            <a:solidFill>
              <a:srgbClr val="E8ECEC"/>
            </a:solidFill>
          </p:spPr>
        </p:sp>
        <p:sp>
          <p:nvSpPr>
            <p:cNvPr id="35" name="TextBox 35"/>
            <p:cNvSpPr txBox="1"/>
            <p:nvPr/>
          </p:nvSpPr>
          <p:spPr>
            <a:xfrm>
              <a:off x="0" y="-38100"/>
              <a:ext cx="2297383" cy="368929"/>
            </a:xfrm>
            <a:prstGeom prst="rect">
              <a:avLst/>
            </a:prstGeom>
          </p:spPr>
          <p:txBody>
            <a:bodyPr lIns="50800" tIns="50800" rIns="50800" bIns="50800" rtlCol="0" anchor="ctr"/>
            <a:lstStyle/>
            <a:p>
              <a:pPr algn="ctr">
                <a:lnSpc>
                  <a:spcPts val="2659"/>
                </a:lnSpc>
              </a:pPr>
              <a:endParaRPr/>
            </a:p>
          </p:txBody>
        </p:sp>
      </p:grpSp>
      <p:grpSp>
        <p:nvGrpSpPr>
          <p:cNvPr id="36" name="Group 36"/>
          <p:cNvGrpSpPr>
            <a:grpSpLocks noChangeAspect="1"/>
          </p:cNvGrpSpPr>
          <p:nvPr/>
        </p:nvGrpSpPr>
        <p:grpSpPr>
          <a:xfrm>
            <a:off x="7104146" y="7401795"/>
            <a:ext cx="2105895" cy="2105895"/>
            <a:chOff x="0" y="0"/>
            <a:chExt cx="14840029" cy="14840029"/>
          </a:xfrm>
        </p:grpSpPr>
        <p:sp>
          <p:nvSpPr>
            <p:cNvPr id="37" name="Freeform 3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id="38" name="Freeform 3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id="39" name="Freeform 3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8149" r="-28149"/>
              </a:stretch>
            </a:blipFill>
          </p:spPr>
        </p:sp>
      </p:grpSp>
      <p:grpSp>
        <p:nvGrpSpPr>
          <p:cNvPr id="40" name="Group 40"/>
          <p:cNvGrpSpPr/>
          <p:nvPr/>
        </p:nvGrpSpPr>
        <p:grpSpPr>
          <a:xfrm>
            <a:off x="9512730" y="7530611"/>
            <a:ext cx="6295344" cy="541711"/>
            <a:chOff x="0" y="0"/>
            <a:chExt cx="4949428" cy="425895"/>
          </a:xfrm>
        </p:grpSpPr>
        <p:sp>
          <p:nvSpPr>
            <p:cNvPr id="41" name="Freeform 41"/>
            <p:cNvSpPr/>
            <p:nvPr/>
          </p:nvSpPr>
          <p:spPr>
            <a:xfrm>
              <a:off x="0" y="0"/>
              <a:ext cx="4949429" cy="425895"/>
            </a:xfrm>
            <a:custGeom>
              <a:avLst/>
              <a:gdLst/>
              <a:ahLst/>
              <a:cxnLst/>
              <a:rect l="l" t="t" r="r" b="b"/>
              <a:pathLst>
                <a:path w="4949429" h="425895">
                  <a:moveTo>
                    <a:pt x="4746229" y="0"/>
                  </a:moveTo>
                  <a:cubicBezTo>
                    <a:pt x="4858453" y="0"/>
                    <a:pt x="4949429" y="95340"/>
                    <a:pt x="4949429" y="212948"/>
                  </a:cubicBezTo>
                  <a:cubicBezTo>
                    <a:pt x="4949429" y="330556"/>
                    <a:pt x="4858453" y="425895"/>
                    <a:pt x="4746229"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id="42" name="TextBox 42"/>
            <p:cNvSpPr txBox="1"/>
            <p:nvPr/>
          </p:nvSpPr>
          <p:spPr>
            <a:xfrm>
              <a:off x="0" y="-28575"/>
              <a:ext cx="4949428"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Our motivation</a:t>
              </a:r>
            </a:p>
          </p:txBody>
        </p:sp>
      </p:grpSp>
      <p:grpSp>
        <p:nvGrpSpPr>
          <p:cNvPr id="43" name="Group 43"/>
          <p:cNvGrpSpPr/>
          <p:nvPr/>
        </p:nvGrpSpPr>
        <p:grpSpPr>
          <a:xfrm>
            <a:off x="9465105" y="8215197"/>
            <a:ext cx="7058420" cy="1016430"/>
            <a:chOff x="0" y="0"/>
            <a:chExt cx="2297383" cy="330829"/>
          </a:xfrm>
        </p:grpSpPr>
        <p:sp>
          <p:nvSpPr>
            <p:cNvPr id="44" name="Freeform 44"/>
            <p:cNvSpPr/>
            <p:nvPr/>
          </p:nvSpPr>
          <p:spPr>
            <a:xfrm>
              <a:off x="0" y="0"/>
              <a:ext cx="2297383" cy="330829"/>
            </a:xfrm>
            <a:custGeom>
              <a:avLst/>
              <a:gdLst/>
              <a:ahLst/>
              <a:cxnLst/>
              <a:rect l="l" t="t" r="r" b="b"/>
              <a:pathLst>
                <a:path w="2297383" h="330829">
                  <a:moveTo>
                    <a:pt x="55939" y="0"/>
                  </a:moveTo>
                  <a:lnTo>
                    <a:pt x="2241445" y="0"/>
                  </a:lnTo>
                  <a:cubicBezTo>
                    <a:pt x="2256280" y="0"/>
                    <a:pt x="2270509" y="5894"/>
                    <a:pt x="2280999" y="16384"/>
                  </a:cubicBezTo>
                  <a:cubicBezTo>
                    <a:pt x="2291490" y="26875"/>
                    <a:pt x="2297383" y="41103"/>
                    <a:pt x="2297383" y="55939"/>
                  </a:cubicBezTo>
                  <a:lnTo>
                    <a:pt x="2297383" y="274890"/>
                  </a:lnTo>
                  <a:cubicBezTo>
                    <a:pt x="2297383" y="305784"/>
                    <a:pt x="2272339" y="330829"/>
                    <a:pt x="2241445" y="330829"/>
                  </a:cubicBezTo>
                  <a:lnTo>
                    <a:pt x="55939" y="330829"/>
                  </a:lnTo>
                  <a:cubicBezTo>
                    <a:pt x="41103" y="330829"/>
                    <a:pt x="26875" y="324935"/>
                    <a:pt x="16384" y="314445"/>
                  </a:cubicBezTo>
                  <a:cubicBezTo>
                    <a:pt x="5894" y="303954"/>
                    <a:pt x="0" y="289726"/>
                    <a:pt x="0" y="274890"/>
                  </a:cubicBezTo>
                  <a:lnTo>
                    <a:pt x="0" y="55939"/>
                  </a:lnTo>
                  <a:cubicBezTo>
                    <a:pt x="0" y="41103"/>
                    <a:pt x="5894" y="26875"/>
                    <a:pt x="16384" y="16384"/>
                  </a:cubicBezTo>
                  <a:cubicBezTo>
                    <a:pt x="26875" y="5894"/>
                    <a:pt x="41103" y="0"/>
                    <a:pt x="55939" y="0"/>
                  </a:cubicBezTo>
                  <a:close/>
                </a:path>
              </a:pathLst>
            </a:custGeom>
            <a:solidFill>
              <a:srgbClr val="E8ECEC"/>
            </a:solidFill>
          </p:spPr>
        </p:sp>
        <p:sp>
          <p:nvSpPr>
            <p:cNvPr id="45" name="TextBox 45"/>
            <p:cNvSpPr txBox="1"/>
            <p:nvPr/>
          </p:nvSpPr>
          <p:spPr>
            <a:xfrm>
              <a:off x="0" y="-38100"/>
              <a:ext cx="2297383" cy="368929"/>
            </a:xfrm>
            <a:prstGeom prst="rect">
              <a:avLst/>
            </a:prstGeom>
          </p:spPr>
          <p:txBody>
            <a:bodyPr lIns="50800" tIns="50800" rIns="50800" bIns="50800" rtlCol="0" anchor="ctr"/>
            <a:lstStyle/>
            <a:p>
              <a:pPr algn="ctr">
                <a:lnSpc>
                  <a:spcPts val="2659"/>
                </a:lnSpc>
              </a:pPr>
              <a:endParaRPr/>
            </a:p>
          </p:txBody>
        </p:sp>
      </p:grpSp>
      <p:sp>
        <p:nvSpPr>
          <p:cNvPr id="46" name="TextBox 46"/>
          <p:cNvSpPr txBox="1"/>
          <p:nvPr/>
        </p:nvSpPr>
        <p:spPr>
          <a:xfrm>
            <a:off x="216152" y="367185"/>
            <a:ext cx="522765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MOTIVATION</a:t>
            </a:r>
          </a:p>
        </p:txBody>
      </p:sp>
      <p:sp>
        <p:nvSpPr>
          <p:cNvPr id="47" name="TextBox 47"/>
          <p:cNvSpPr txBox="1"/>
          <p:nvPr/>
        </p:nvSpPr>
        <p:spPr>
          <a:xfrm>
            <a:off x="235202" y="3240936"/>
            <a:ext cx="5909078" cy="4839920"/>
          </a:xfrm>
          <a:prstGeom prst="rect">
            <a:avLst/>
          </a:prstGeom>
        </p:spPr>
        <p:txBody>
          <a:bodyPr lIns="0" tIns="0" rIns="0" bIns="0" rtlCol="0" anchor="t">
            <a:spAutoFit/>
          </a:bodyPr>
          <a:lstStyle/>
          <a:p>
            <a:pPr marL="0" lvl="0" indent="0" algn="just">
              <a:lnSpc>
                <a:spcPts val="3527"/>
              </a:lnSpc>
            </a:pPr>
            <a:r>
              <a:rPr lang="en-US" sz="2276">
                <a:solidFill>
                  <a:srgbClr val="FFFFFF"/>
                </a:solidFill>
                <a:latin typeface="Open Sans"/>
                <a:ea typeface="Open Sans"/>
                <a:cs typeface="Open Sans"/>
                <a:sym typeface="Open Sans"/>
              </a:rPr>
              <a:t>Stroke prediction is difficult because clinical datasets are often imbalanced and high-performing models are usually black boxes that clinicians cannot fully trust. Moreover, many studies use only simple preprocessing, failing to handle missing or noisy data effectively. These limitations motivate the development of a robust and interpretable machine learning framework that ensures both accuracy and transparency for real clinical use.</a:t>
            </a:r>
          </a:p>
        </p:txBody>
      </p:sp>
      <p:sp>
        <p:nvSpPr>
          <p:cNvPr id="48" name="TextBox 48"/>
          <p:cNvSpPr txBox="1"/>
          <p:nvPr/>
        </p:nvSpPr>
        <p:spPr>
          <a:xfrm>
            <a:off x="9937566" y="1419383"/>
            <a:ext cx="6280656" cy="663820"/>
          </a:xfrm>
          <a:prstGeom prst="rect">
            <a:avLst/>
          </a:prstGeom>
        </p:spPr>
        <p:txBody>
          <a:bodyPr lIns="0" tIns="0" rIns="0" bIns="0" rtlCol="0" anchor="t">
            <a:spAutoFit/>
          </a:bodyPr>
          <a:lstStyle/>
          <a:p>
            <a:pPr marL="0" lvl="0" indent="0" algn="just">
              <a:lnSpc>
                <a:spcPts val="2759"/>
              </a:lnSpc>
            </a:pPr>
            <a:r>
              <a:rPr lang="en-US" sz="1780">
                <a:solidFill>
                  <a:srgbClr val="000000"/>
                </a:solidFill>
                <a:latin typeface="Garet"/>
                <a:ea typeface="Garet"/>
                <a:cs typeface="Garet"/>
                <a:sym typeface="Garet"/>
              </a:rPr>
              <a:t>Stroke is rare in population datasets, making prediction difficult without careful data balancing.</a:t>
            </a:r>
          </a:p>
        </p:txBody>
      </p:sp>
      <p:sp>
        <p:nvSpPr>
          <p:cNvPr id="49" name="TextBox 49"/>
          <p:cNvSpPr txBox="1"/>
          <p:nvPr/>
        </p:nvSpPr>
        <p:spPr>
          <a:xfrm>
            <a:off x="9937566" y="3681271"/>
            <a:ext cx="6280656" cy="663820"/>
          </a:xfrm>
          <a:prstGeom prst="rect">
            <a:avLst/>
          </a:prstGeom>
        </p:spPr>
        <p:txBody>
          <a:bodyPr lIns="0" tIns="0" rIns="0" bIns="0" rtlCol="0" anchor="t">
            <a:spAutoFit/>
          </a:bodyPr>
          <a:lstStyle/>
          <a:p>
            <a:pPr marL="0" lvl="0" indent="0" algn="just">
              <a:lnSpc>
                <a:spcPts val="2759"/>
              </a:lnSpc>
            </a:pPr>
            <a:r>
              <a:rPr lang="en-US" sz="1780">
                <a:solidFill>
                  <a:srgbClr val="000000"/>
                </a:solidFill>
                <a:latin typeface="Garet"/>
                <a:ea typeface="Garet"/>
                <a:cs typeface="Garet"/>
                <a:sym typeface="Garet"/>
              </a:rPr>
              <a:t>Clinicians hesitate to adopt ML systems that cannot explain their predictions.</a:t>
            </a:r>
          </a:p>
        </p:txBody>
      </p:sp>
      <p:sp>
        <p:nvSpPr>
          <p:cNvPr id="50" name="TextBox 50"/>
          <p:cNvSpPr txBox="1"/>
          <p:nvPr/>
        </p:nvSpPr>
        <p:spPr>
          <a:xfrm>
            <a:off x="9863512" y="6093796"/>
            <a:ext cx="6280656" cy="663820"/>
          </a:xfrm>
          <a:prstGeom prst="rect">
            <a:avLst/>
          </a:prstGeom>
        </p:spPr>
        <p:txBody>
          <a:bodyPr lIns="0" tIns="0" rIns="0" bIns="0" rtlCol="0" anchor="t">
            <a:spAutoFit/>
          </a:bodyPr>
          <a:lstStyle/>
          <a:p>
            <a:pPr marL="0" lvl="0" indent="0" algn="just">
              <a:lnSpc>
                <a:spcPts val="2759"/>
              </a:lnSpc>
            </a:pPr>
            <a:r>
              <a:rPr lang="en-US" sz="1780">
                <a:solidFill>
                  <a:srgbClr val="000000"/>
                </a:solidFill>
                <a:latin typeface="Garet"/>
                <a:ea typeface="Garet"/>
                <a:cs typeface="Garet"/>
                <a:sym typeface="Garet"/>
              </a:rPr>
              <a:t>Many studies fail to robustly handle missing, noisy, or redundant data.</a:t>
            </a:r>
          </a:p>
        </p:txBody>
      </p:sp>
      <p:sp>
        <p:nvSpPr>
          <p:cNvPr id="51" name="TextBox 51"/>
          <p:cNvSpPr txBox="1"/>
          <p:nvPr/>
        </p:nvSpPr>
        <p:spPr>
          <a:xfrm>
            <a:off x="9956616" y="8325427"/>
            <a:ext cx="6280656" cy="1006720"/>
          </a:xfrm>
          <a:prstGeom prst="rect">
            <a:avLst/>
          </a:prstGeom>
        </p:spPr>
        <p:txBody>
          <a:bodyPr lIns="0" tIns="0" rIns="0" bIns="0" rtlCol="0" anchor="t">
            <a:spAutoFit/>
          </a:bodyPr>
          <a:lstStyle/>
          <a:p>
            <a:pPr algn="just">
              <a:lnSpc>
                <a:spcPts val="2759"/>
              </a:lnSpc>
            </a:pPr>
            <a:r>
              <a:rPr lang="en-US" sz="1780">
                <a:solidFill>
                  <a:srgbClr val="000000"/>
                </a:solidFill>
                <a:latin typeface="Garet"/>
                <a:ea typeface="Garet"/>
                <a:cs typeface="Garet"/>
                <a:sym typeface="Garet"/>
              </a:rPr>
              <a:t>To design a trustworthy ML framework that bridges research models with clinical adoption.</a:t>
            </a:r>
          </a:p>
          <a:p>
            <a:pPr marL="0" lvl="0" indent="0" algn="just">
              <a:lnSpc>
                <a:spcPts val="2759"/>
              </a:lnSpc>
            </a:pPr>
            <a:endParaRPr lang="en-US" sz="1780">
              <a:solidFill>
                <a:srgbClr val="000000"/>
              </a:solidFill>
              <a:latin typeface="Garet"/>
              <a:ea typeface="Garet"/>
              <a:cs typeface="Garet"/>
              <a:sym typeface="Gare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951" y="6221167"/>
            <a:ext cx="4039481" cy="2085866"/>
            <a:chOff x="0" y="0"/>
            <a:chExt cx="1427828" cy="737288"/>
          </a:xfrm>
        </p:grpSpPr>
        <p:sp>
          <p:nvSpPr>
            <p:cNvPr id="3" name="Freeform 3"/>
            <p:cNvSpPr/>
            <p:nvPr/>
          </p:nvSpPr>
          <p:spPr>
            <a:xfrm>
              <a:off x="0" y="0"/>
              <a:ext cx="1427828" cy="737288"/>
            </a:xfrm>
            <a:custGeom>
              <a:avLst/>
              <a:gdLst/>
              <a:ahLst/>
              <a:cxnLst/>
              <a:rect l="l" t="t" r="r" b="b"/>
              <a:pathLst>
                <a:path w="1427828" h="737288">
                  <a:moveTo>
                    <a:pt x="97745" y="0"/>
                  </a:moveTo>
                  <a:lnTo>
                    <a:pt x="1330084" y="0"/>
                  </a:lnTo>
                  <a:cubicBezTo>
                    <a:pt x="1356007" y="0"/>
                    <a:pt x="1380869" y="10298"/>
                    <a:pt x="1399200" y="28629"/>
                  </a:cubicBezTo>
                  <a:cubicBezTo>
                    <a:pt x="1417530" y="46959"/>
                    <a:pt x="1427828" y="71821"/>
                    <a:pt x="1427828" y="97745"/>
                  </a:cubicBezTo>
                  <a:lnTo>
                    <a:pt x="1427828" y="639543"/>
                  </a:lnTo>
                  <a:cubicBezTo>
                    <a:pt x="1427828" y="693526"/>
                    <a:pt x="1384067" y="737288"/>
                    <a:pt x="1330084" y="737288"/>
                  </a:cubicBezTo>
                  <a:lnTo>
                    <a:pt x="97745" y="737288"/>
                  </a:lnTo>
                  <a:cubicBezTo>
                    <a:pt x="43762" y="737288"/>
                    <a:pt x="0" y="693526"/>
                    <a:pt x="0" y="639543"/>
                  </a:cubicBezTo>
                  <a:lnTo>
                    <a:pt x="0" y="97745"/>
                  </a:lnTo>
                  <a:cubicBezTo>
                    <a:pt x="0" y="43762"/>
                    <a:pt x="43762" y="0"/>
                    <a:pt x="97745" y="0"/>
                  </a:cubicBezTo>
                  <a:close/>
                </a:path>
              </a:pathLst>
            </a:custGeom>
            <a:solidFill>
              <a:srgbClr val="0345E4"/>
            </a:solidFill>
          </p:spPr>
        </p:sp>
        <p:sp>
          <p:nvSpPr>
            <p:cNvPr id="4" name="TextBox 4"/>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77567" y="3414968"/>
            <a:ext cx="3792249" cy="4782124"/>
            <a:chOff x="0" y="0"/>
            <a:chExt cx="1340440" cy="1690329"/>
          </a:xfrm>
        </p:grpSpPr>
        <p:sp>
          <p:nvSpPr>
            <p:cNvPr id="6" name="Freeform 6"/>
            <p:cNvSpPr/>
            <p:nvPr/>
          </p:nvSpPr>
          <p:spPr>
            <a:xfrm>
              <a:off x="0" y="0"/>
              <a:ext cx="1340440" cy="1690329"/>
            </a:xfrm>
            <a:custGeom>
              <a:avLst/>
              <a:gdLst/>
              <a:ahLst/>
              <a:cxnLst/>
              <a:rect l="l" t="t" r="r" b="b"/>
              <a:pathLst>
                <a:path w="1340440" h="1690329">
                  <a:moveTo>
                    <a:pt x="104117" y="0"/>
                  </a:moveTo>
                  <a:lnTo>
                    <a:pt x="1236323" y="0"/>
                  </a:lnTo>
                  <a:cubicBezTo>
                    <a:pt x="1293825" y="0"/>
                    <a:pt x="1340440" y="46615"/>
                    <a:pt x="1340440" y="104117"/>
                  </a:cubicBezTo>
                  <a:lnTo>
                    <a:pt x="1340440" y="1586212"/>
                  </a:lnTo>
                  <a:cubicBezTo>
                    <a:pt x="1340440" y="1613826"/>
                    <a:pt x="1329470" y="1640308"/>
                    <a:pt x="1309945" y="1659834"/>
                  </a:cubicBezTo>
                  <a:cubicBezTo>
                    <a:pt x="1290419" y="1679360"/>
                    <a:pt x="1263936" y="1690329"/>
                    <a:pt x="1236323" y="1690329"/>
                  </a:cubicBezTo>
                  <a:lnTo>
                    <a:pt x="104117" y="1690329"/>
                  </a:lnTo>
                  <a:cubicBezTo>
                    <a:pt x="76504" y="1690329"/>
                    <a:pt x="50021" y="1679360"/>
                    <a:pt x="30495" y="1659834"/>
                  </a:cubicBezTo>
                  <a:cubicBezTo>
                    <a:pt x="10969" y="1640308"/>
                    <a:pt x="0" y="1613826"/>
                    <a:pt x="0" y="1586212"/>
                  </a:cubicBezTo>
                  <a:lnTo>
                    <a:pt x="0" y="104117"/>
                  </a:lnTo>
                  <a:cubicBezTo>
                    <a:pt x="0" y="76504"/>
                    <a:pt x="10969" y="50021"/>
                    <a:pt x="30495" y="30495"/>
                  </a:cubicBezTo>
                  <a:cubicBezTo>
                    <a:pt x="50021" y="10969"/>
                    <a:pt x="76504" y="0"/>
                    <a:pt x="104117" y="0"/>
                  </a:cubicBezTo>
                  <a:close/>
                </a:path>
              </a:pathLst>
            </a:custGeom>
            <a:solidFill>
              <a:srgbClr val="E8ECEC"/>
            </a:solidFill>
          </p:spPr>
        </p:sp>
        <p:sp>
          <p:nvSpPr>
            <p:cNvPr id="7" name="TextBox 7"/>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49783" y="2591059"/>
            <a:ext cx="1647816" cy="164781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986465" y="6221167"/>
            <a:ext cx="4039481" cy="2085866"/>
            <a:chOff x="0" y="0"/>
            <a:chExt cx="1427828" cy="737288"/>
          </a:xfrm>
        </p:grpSpPr>
        <p:sp>
          <p:nvSpPr>
            <p:cNvPr id="12" name="Freeform 12"/>
            <p:cNvSpPr/>
            <p:nvPr/>
          </p:nvSpPr>
          <p:spPr>
            <a:xfrm>
              <a:off x="0" y="0"/>
              <a:ext cx="1427828" cy="737288"/>
            </a:xfrm>
            <a:custGeom>
              <a:avLst/>
              <a:gdLst/>
              <a:ahLst/>
              <a:cxnLst/>
              <a:rect l="l" t="t" r="r" b="b"/>
              <a:pathLst>
                <a:path w="1427828" h="737288">
                  <a:moveTo>
                    <a:pt x="97745" y="0"/>
                  </a:moveTo>
                  <a:lnTo>
                    <a:pt x="1330084" y="0"/>
                  </a:lnTo>
                  <a:cubicBezTo>
                    <a:pt x="1356007" y="0"/>
                    <a:pt x="1380869" y="10298"/>
                    <a:pt x="1399200" y="28629"/>
                  </a:cubicBezTo>
                  <a:cubicBezTo>
                    <a:pt x="1417530" y="46959"/>
                    <a:pt x="1427828" y="71821"/>
                    <a:pt x="1427828" y="97745"/>
                  </a:cubicBezTo>
                  <a:lnTo>
                    <a:pt x="1427828" y="639543"/>
                  </a:lnTo>
                  <a:cubicBezTo>
                    <a:pt x="1427828" y="693526"/>
                    <a:pt x="1384067" y="737288"/>
                    <a:pt x="1330084" y="737288"/>
                  </a:cubicBezTo>
                  <a:lnTo>
                    <a:pt x="97745" y="737288"/>
                  </a:lnTo>
                  <a:cubicBezTo>
                    <a:pt x="43762" y="737288"/>
                    <a:pt x="0" y="693526"/>
                    <a:pt x="0" y="639543"/>
                  </a:cubicBezTo>
                  <a:lnTo>
                    <a:pt x="0" y="97745"/>
                  </a:lnTo>
                  <a:cubicBezTo>
                    <a:pt x="0" y="43762"/>
                    <a:pt x="43762" y="0"/>
                    <a:pt x="97745" y="0"/>
                  </a:cubicBezTo>
                  <a:close/>
                </a:path>
              </a:pathLst>
            </a:custGeom>
            <a:solidFill>
              <a:srgbClr val="0345E4"/>
            </a:solidFill>
          </p:spPr>
        </p:sp>
        <p:sp>
          <p:nvSpPr>
            <p:cNvPr id="13" name="TextBox 13"/>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110080" y="3414968"/>
            <a:ext cx="3792249" cy="4782124"/>
            <a:chOff x="0" y="0"/>
            <a:chExt cx="1340440" cy="1690329"/>
          </a:xfrm>
        </p:grpSpPr>
        <p:sp>
          <p:nvSpPr>
            <p:cNvPr id="15" name="Freeform 15"/>
            <p:cNvSpPr/>
            <p:nvPr/>
          </p:nvSpPr>
          <p:spPr>
            <a:xfrm>
              <a:off x="0" y="0"/>
              <a:ext cx="1340440" cy="1690329"/>
            </a:xfrm>
            <a:custGeom>
              <a:avLst/>
              <a:gdLst/>
              <a:ahLst/>
              <a:cxnLst/>
              <a:rect l="l" t="t" r="r" b="b"/>
              <a:pathLst>
                <a:path w="1340440" h="1690329">
                  <a:moveTo>
                    <a:pt x="104117" y="0"/>
                  </a:moveTo>
                  <a:lnTo>
                    <a:pt x="1236323" y="0"/>
                  </a:lnTo>
                  <a:cubicBezTo>
                    <a:pt x="1293825" y="0"/>
                    <a:pt x="1340440" y="46615"/>
                    <a:pt x="1340440" y="104117"/>
                  </a:cubicBezTo>
                  <a:lnTo>
                    <a:pt x="1340440" y="1586212"/>
                  </a:lnTo>
                  <a:cubicBezTo>
                    <a:pt x="1340440" y="1613826"/>
                    <a:pt x="1329470" y="1640308"/>
                    <a:pt x="1309945" y="1659834"/>
                  </a:cubicBezTo>
                  <a:cubicBezTo>
                    <a:pt x="1290419" y="1679360"/>
                    <a:pt x="1263936" y="1690329"/>
                    <a:pt x="1236323" y="1690329"/>
                  </a:cubicBezTo>
                  <a:lnTo>
                    <a:pt x="104117" y="1690329"/>
                  </a:lnTo>
                  <a:cubicBezTo>
                    <a:pt x="76504" y="1690329"/>
                    <a:pt x="50021" y="1679360"/>
                    <a:pt x="30495" y="1659834"/>
                  </a:cubicBezTo>
                  <a:cubicBezTo>
                    <a:pt x="10969" y="1640308"/>
                    <a:pt x="0" y="1613826"/>
                    <a:pt x="0" y="1586212"/>
                  </a:cubicBezTo>
                  <a:lnTo>
                    <a:pt x="0" y="104117"/>
                  </a:lnTo>
                  <a:cubicBezTo>
                    <a:pt x="0" y="76504"/>
                    <a:pt x="10969" y="50021"/>
                    <a:pt x="30495" y="30495"/>
                  </a:cubicBezTo>
                  <a:cubicBezTo>
                    <a:pt x="50021" y="10969"/>
                    <a:pt x="76504" y="0"/>
                    <a:pt x="104117" y="0"/>
                  </a:cubicBezTo>
                  <a:close/>
                </a:path>
              </a:pathLst>
            </a:custGeom>
            <a:solidFill>
              <a:srgbClr val="E8ECEC"/>
            </a:solidFill>
          </p:spPr>
        </p:sp>
        <p:sp>
          <p:nvSpPr>
            <p:cNvPr id="16" name="TextBox 16"/>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182297" y="2591059"/>
            <a:ext cx="1647816" cy="164781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217570" y="6221167"/>
            <a:ext cx="4039481" cy="2085866"/>
            <a:chOff x="0" y="0"/>
            <a:chExt cx="1427828" cy="737288"/>
          </a:xfrm>
        </p:grpSpPr>
        <p:sp>
          <p:nvSpPr>
            <p:cNvPr id="21" name="Freeform 21"/>
            <p:cNvSpPr/>
            <p:nvPr/>
          </p:nvSpPr>
          <p:spPr>
            <a:xfrm>
              <a:off x="0" y="0"/>
              <a:ext cx="1427828" cy="737288"/>
            </a:xfrm>
            <a:custGeom>
              <a:avLst/>
              <a:gdLst/>
              <a:ahLst/>
              <a:cxnLst/>
              <a:rect l="l" t="t" r="r" b="b"/>
              <a:pathLst>
                <a:path w="1427828" h="737288">
                  <a:moveTo>
                    <a:pt x="97745" y="0"/>
                  </a:moveTo>
                  <a:lnTo>
                    <a:pt x="1330084" y="0"/>
                  </a:lnTo>
                  <a:cubicBezTo>
                    <a:pt x="1356007" y="0"/>
                    <a:pt x="1380869" y="10298"/>
                    <a:pt x="1399200" y="28629"/>
                  </a:cubicBezTo>
                  <a:cubicBezTo>
                    <a:pt x="1417530" y="46959"/>
                    <a:pt x="1427828" y="71821"/>
                    <a:pt x="1427828" y="97745"/>
                  </a:cubicBezTo>
                  <a:lnTo>
                    <a:pt x="1427828" y="639543"/>
                  </a:lnTo>
                  <a:cubicBezTo>
                    <a:pt x="1427828" y="693526"/>
                    <a:pt x="1384067" y="737288"/>
                    <a:pt x="1330084" y="737288"/>
                  </a:cubicBezTo>
                  <a:lnTo>
                    <a:pt x="97745" y="737288"/>
                  </a:lnTo>
                  <a:cubicBezTo>
                    <a:pt x="43762" y="737288"/>
                    <a:pt x="0" y="693526"/>
                    <a:pt x="0" y="639543"/>
                  </a:cubicBezTo>
                  <a:lnTo>
                    <a:pt x="0" y="97745"/>
                  </a:lnTo>
                  <a:cubicBezTo>
                    <a:pt x="0" y="43762"/>
                    <a:pt x="43762" y="0"/>
                    <a:pt x="97745" y="0"/>
                  </a:cubicBezTo>
                  <a:close/>
                </a:path>
              </a:pathLst>
            </a:custGeom>
            <a:solidFill>
              <a:srgbClr val="0345E4"/>
            </a:solidFill>
          </p:spPr>
        </p:sp>
        <p:sp>
          <p:nvSpPr>
            <p:cNvPr id="22" name="TextBox 22"/>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341186" y="3414968"/>
            <a:ext cx="3792249" cy="4782124"/>
            <a:chOff x="0" y="0"/>
            <a:chExt cx="1340440" cy="1690329"/>
          </a:xfrm>
        </p:grpSpPr>
        <p:sp>
          <p:nvSpPr>
            <p:cNvPr id="24" name="Freeform 24"/>
            <p:cNvSpPr/>
            <p:nvPr/>
          </p:nvSpPr>
          <p:spPr>
            <a:xfrm>
              <a:off x="0" y="0"/>
              <a:ext cx="1340440" cy="1690329"/>
            </a:xfrm>
            <a:custGeom>
              <a:avLst/>
              <a:gdLst/>
              <a:ahLst/>
              <a:cxnLst/>
              <a:rect l="l" t="t" r="r" b="b"/>
              <a:pathLst>
                <a:path w="1340440" h="1690329">
                  <a:moveTo>
                    <a:pt x="104117" y="0"/>
                  </a:moveTo>
                  <a:lnTo>
                    <a:pt x="1236323" y="0"/>
                  </a:lnTo>
                  <a:cubicBezTo>
                    <a:pt x="1293825" y="0"/>
                    <a:pt x="1340440" y="46615"/>
                    <a:pt x="1340440" y="104117"/>
                  </a:cubicBezTo>
                  <a:lnTo>
                    <a:pt x="1340440" y="1586212"/>
                  </a:lnTo>
                  <a:cubicBezTo>
                    <a:pt x="1340440" y="1613826"/>
                    <a:pt x="1329470" y="1640308"/>
                    <a:pt x="1309945" y="1659834"/>
                  </a:cubicBezTo>
                  <a:cubicBezTo>
                    <a:pt x="1290419" y="1679360"/>
                    <a:pt x="1263936" y="1690329"/>
                    <a:pt x="1236323" y="1690329"/>
                  </a:cubicBezTo>
                  <a:lnTo>
                    <a:pt x="104117" y="1690329"/>
                  </a:lnTo>
                  <a:cubicBezTo>
                    <a:pt x="76504" y="1690329"/>
                    <a:pt x="50021" y="1679360"/>
                    <a:pt x="30495" y="1659834"/>
                  </a:cubicBezTo>
                  <a:cubicBezTo>
                    <a:pt x="10969" y="1640308"/>
                    <a:pt x="0" y="1613826"/>
                    <a:pt x="0" y="1586212"/>
                  </a:cubicBezTo>
                  <a:lnTo>
                    <a:pt x="0" y="104117"/>
                  </a:lnTo>
                  <a:cubicBezTo>
                    <a:pt x="0" y="76504"/>
                    <a:pt x="10969" y="50021"/>
                    <a:pt x="30495" y="30495"/>
                  </a:cubicBezTo>
                  <a:cubicBezTo>
                    <a:pt x="50021" y="10969"/>
                    <a:pt x="76504" y="0"/>
                    <a:pt x="104117" y="0"/>
                  </a:cubicBezTo>
                  <a:close/>
                </a:path>
              </a:pathLst>
            </a:custGeom>
            <a:solidFill>
              <a:srgbClr val="E8ECEC"/>
            </a:solidFill>
          </p:spPr>
        </p:sp>
        <p:sp>
          <p:nvSpPr>
            <p:cNvPr id="25" name="TextBox 25"/>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0413402" y="2591059"/>
            <a:ext cx="1647816" cy="164781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0"/>
            <a:ext cx="18288000" cy="1543194"/>
            <a:chOff x="0" y="0"/>
            <a:chExt cx="4816593" cy="406438"/>
          </a:xfrm>
        </p:grpSpPr>
        <p:sp>
          <p:nvSpPr>
            <p:cNvPr id="30" name="Freeform 30"/>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0345E4"/>
            </a:solidFill>
          </p:spPr>
        </p:sp>
        <p:sp>
          <p:nvSpPr>
            <p:cNvPr id="31" name="TextBox 31"/>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3466601" y="6221167"/>
            <a:ext cx="4039481" cy="2085866"/>
            <a:chOff x="0" y="0"/>
            <a:chExt cx="1427828" cy="737288"/>
          </a:xfrm>
        </p:grpSpPr>
        <p:sp>
          <p:nvSpPr>
            <p:cNvPr id="33" name="Freeform 33"/>
            <p:cNvSpPr/>
            <p:nvPr/>
          </p:nvSpPr>
          <p:spPr>
            <a:xfrm>
              <a:off x="0" y="0"/>
              <a:ext cx="1427828" cy="737288"/>
            </a:xfrm>
            <a:custGeom>
              <a:avLst/>
              <a:gdLst/>
              <a:ahLst/>
              <a:cxnLst/>
              <a:rect l="l" t="t" r="r" b="b"/>
              <a:pathLst>
                <a:path w="1427828" h="737288">
                  <a:moveTo>
                    <a:pt x="97745" y="0"/>
                  </a:moveTo>
                  <a:lnTo>
                    <a:pt x="1330084" y="0"/>
                  </a:lnTo>
                  <a:cubicBezTo>
                    <a:pt x="1356007" y="0"/>
                    <a:pt x="1380869" y="10298"/>
                    <a:pt x="1399200" y="28629"/>
                  </a:cubicBezTo>
                  <a:cubicBezTo>
                    <a:pt x="1417530" y="46959"/>
                    <a:pt x="1427828" y="71821"/>
                    <a:pt x="1427828" y="97745"/>
                  </a:cubicBezTo>
                  <a:lnTo>
                    <a:pt x="1427828" y="639543"/>
                  </a:lnTo>
                  <a:cubicBezTo>
                    <a:pt x="1427828" y="693526"/>
                    <a:pt x="1384067" y="737288"/>
                    <a:pt x="1330084" y="737288"/>
                  </a:cubicBezTo>
                  <a:lnTo>
                    <a:pt x="97745" y="737288"/>
                  </a:lnTo>
                  <a:cubicBezTo>
                    <a:pt x="43762" y="737288"/>
                    <a:pt x="0" y="693526"/>
                    <a:pt x="0" y="639543"/>
                  </a:cubicBezTo>
                  <a:lnTo>
                    <a:pt x="0" y="97745"/>
                  </a:lnTo>
                  <a:cubicBezTo>
                    <a:pt x="0" y="43762"/>
                    <a:pt x="43762" y="0"/>
                    <a:pt x="97745" y="0"/>
                  </a:cubicBezTo>
                  <a:close/>
                </a:path>
              </a:pathLst>
            </a:custGeom>
            <a:solidFill>
              <a:srgbClr val="0345E4"/>
            </a:solidFill>
          </p:spPr>
        </p:sp>
        <p:sp>
          <p:nvSpPr>
            <p:cNvPr id="34" name="TextBox 34"/>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3590216" y="3414968"/>
            <a:ext cx="3792249" cy="4782124"/>
            <a:chOff x="0" y="0"/>
            <a:chExt cx="1340440" cy="1690329"/>
          </a:xfrm>
        </p:grpSpPr>
        <p:sp>
          <p:nvSpPr>
            <p:cNvPr id="36" name="Freeform 36"/>
            <p:cNvSpPr/>
            <p:nvPr/>
          </p:nvSpPr>
          <p:spPr>
            <a:xfrm>
              <a:off x="0" y="0"/>
              <a:ext cx="1340440" cy="1690329"/>
            </a:xfrm>
            <a:custGeom>
              <a:avLst/>
              <a:gdLst/>
              <a:ahLst/>
              <a:cxnLst/>
              <a:rect l="l" t="t" r="r" b="b"/>
              <a:pathLst>
                <a:path w="1340440" h="1690329">
                  <a:moveTo>
                    <a:pt x="104117" y="0"/>
                  </a:moveTo>
                  <a:lnTo>
                    <a:pt x="1236323" y="0"/>
                  </a:lnTo>
                  <a:cubicBezTo>
                    <a:pt x="1293825" y="0"/>
                    <a:pt x="1340440" y="46615"/>
                    <a:pt x="1340440" y="104117"/>
                  </a:cubicBezTo>
                  <a:lnTo>
                    <a:pt x="1340440" y="1586212"/>
                  </a:lnTo>
                  <a:cubicBezTo>
                    <a:pt x="1340440" y="1613826"/>
                    <a:pt x="1329470" y="1640308"/>
                    <a:pt x="1309945" y="1659834"/>
                  </a:cubicBezTo>
                  <a:cubicBezTo>
                    <a:pt x="1290419" y="1679360"/>
                    <a:pt x="1263936" y="1690329"/>
                    <a:pt x="1236323" y="1690329"/>
                  </a:cubicBezTo>
                  <a:lnTo>
                    <a:pt x="104117" y="1690329"/>
                  </a:lnTo>
                  <a:cubicBezTo>
                    <a:pt x="76504" y="1690329"/>
                    <a:pt x="50021" y="1679360"/>
                    <a:pt x="30495" y="1659834"/>
                  </a:cubicBezTo>
                  <a:cubicBezTo>
                    <a:pt x="10969" y="1640308"/>
                    <a:pt x="0" y="1613826"/>
                    <a:pt x="0" y="1586212"/>
                  </a:cubicBezTo>
                  <a:lnTo>
                    <a:pt x="0" y="104117"/>
                  </a:lnTo>
                  <a:cubicBezTo>
                    <a:pt x="0" y="76504"/>
                    <a:pt x="10969" y="50021"/>
                    <a:pt x="30495" y="30495"/>
                  </a:cubicBezTo>
                  <a:cubicBezTo>
                    <a:pt x="50021" y="10969"/>
                    <a:pt x="76504" y="0"/>
                    <a:pt x="104117" y="0"/>
                  </a:cubicBezTo>
                  <a:close/>
                </a:path>
              </a:pathLst>
            </a:custGeom>
            <a:solidFill>
              <a:srgbClr val="E8ECEC"/>
            </a:solidFill>
          </p:spPr>
        </p:sp>
        <p:sp>
          <p:nvSpPr>
            <p:cNvPr id="37" name="TextBox 37"/>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4662433" y="2591059"/>
            <a:ext cx="1647816" cy="164781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a:off x="2258177" y="2879999"/>
            <a:ext cx="1031030" cy="1069937"/>
          </a:xfrm>
          <a:custGeom>
            <a:avLst/>
            <a:gdLst/>
            <a:ahLst/>
            <a:cxnLst/>
            <a:rect l="l" t="t" r="r" b="b"/>
            <a:pathLst>
              <a:path w="1031030" h="1069937">
                <a:moveTo>
                  <a:pt x="0" y="0"/>
                </a:moveTo>
                <a:lnTo>
                  <a:pt x="1031030" y="0"/>
                </a:lnTo>
                <a:lnTo>
                  <a:pt x="1031030" y="1069937"/>
                </a:lnTo>
                <a:lnTo>
                  <a:pt x="0" y="1069937"/>
                </a:lnTo>
                <a:lnTo>
                  <a:pt x="0" y="0"/>
                </a:lnTo>
                <a:close/>
              </a:path>
            </a:pathLst>
          </a:custGeom>
          <a:blipFill>
            <a:blip r:embed="rId2"/>
            <a:stretch>
              <a:fillRect/>
            </a:stretch>
          </a:blipFill>
        </p:spPr>
      </p:sp>
      <p:sp>
        <p:nvSpPr>
          <p:cNvPr id="42" name="Freeform 42"/>
          <p:cNvSpPr/>
          <p:nvPr/>
        </p:nvSpPr>
        <p:spPr>
          <a:xfrm>
            <a:off x="10659689" y="2948776"/>
            <a:ext cx="1173168" cy="959276"/>
          </a:xfrm>
          <a:custGeom>
            <a:avLst/>
            <a:gdLst/>
            <a:ahLst/>
            <a:cxnLst/>
            <a:rect l="l" t="t" r="r" b="b"/>
            <a:pathLst>
              <a:path w="1173168" h="959276">
                <a:moveTo>
                  <a:pt x="0" y="0"/>
                </a:moveTo>
                <a:lnTo>
                  <a:pt x="1173168" y="0"/>
                </a:lnTo>
                <a:lnTo>
                  <a:pt x="1173168" y="959276"/>
                </a:lnTo>
                <a:lnTo>
                  <a:pt x="0" y="959276"/>
                </a:lnTo>
                <a:lnTo>
                  <a:pt x="0" y="0"/>
                </a:lnTo>
                <a:close/>
              </a:path>
            </a:pathLst>
          </a:custGeom>
          <a:blipFill>
            <a:blip r:embed="rId3"/>
            <a:stretch>
              <a:fillRect/>
            </a:stretch>
          </a:blipFill>
        </p:spPr>
      </p:sp>
      <p:sp>
        <p:nvSpPr>
          <p:cNvPr id="43" name="Freeform 43"/>
          <p:cNvSpPr/>
          <p:nvPr/>
        </p:nvSpPr>
        <p:spPr>
          <a:xfrm>
            <a:off x="6476446" y="2872038"/>
            <a:ext cx="1048146" cy="1053634"/>
          </a:xfrm>
          <a:custGeom>
            <a:avLst/>
            <a:gdLst/>
            <a:ahLst/>
            <a:cxnLst/>
            <a:rect l="l" t="t" r="r" b="b"/>
            <a:pathLst>
              <a:path w="1048146" h="1053634">
                <a:moveTo>
                  <a:pt x="0" y="0"/>
                </a:moveTo>
                <a:lnTo>
                  <a:pt x="1048146" y="0"/>
                </a:lnTo>
                <a:lnTo>
                  <a:pt x="1048146" y="1053634"/>
                </a:lnTo>
                <a:lnTo>
                  <a:pt x="0" y="1053634"/>
                </a:lnTo>
                <a:lnTo>
                  <a:pt x="0" y="0"/>
                </a:lnTo>
                <a:close/>
              </a:path>
            </a:pathLst>
          </a:custGeom>
          <a:blipFill>
            <a:blip r:embed="rId4"/>
            <a:stretch>
              <a:fillRect/>
            </a:stretch>
          </a:blipFill>
        </p:spPr>
      </p:sp>
      <p:sp>
        <p:nvSpPr>
          <p:cNvPr id="44" name="Freeform 44"/>
          <p:cNvSpPr/>
          <p:nvPr/>
        </p:nvSpPr>
        <p:spPr>
          <a:xfrm>
            <a:off x="14853645" y="2916431"/>
            <a:ext cx="1246342" cy="997073"/>
          </a:xfrm>
          <a:custGeom>
            <a:avLst/>
            <a:gdLst/>
            <a:ahLst/>
            <a:cxnLst/>
            <a:rect l="l" t="t" r="r" b="b"/>
            <a:pathLst>
              <a:path w="1246342" h="997073">
                <a:moveTo>
                  <a:pt x="0" y="0"/>
                </a:moveTo>
                <a:lnTo>
                  <a:pt x="1246342" y="0"/>
                </a:lnTo>
                <a:lnTo>
                  <a:pt x="1246342" y="997073"/>
                </a:lnTo>
                <a:lnTo>
                  <a:pt x="0" y="997073"/>
                </a:lnTo>
                <a:lnTo>
                  <a:pt x="0" y="0"/>
                </a:lnTo>
                <a:close/>
              </a:path>
            </a:pathLst>
          </a:custGeom>
          <a:blipFill>
            <a:blip r:embed="rId5"/>
            <a:stretch>
              <a:fillRect/>
            </a:stretch>
          </a:blipFill>
        </p:spPr>
      </p:sp>
      <p:sp>
        <p:nvSpPr>
          <p:cNvPr id="45" name="TextBox 45"/>
          <p:cNvSpPr txBox="1"/>
          <p:nvPr/>
        </p:nvSpPr>
        <p:spPr>
          <a:xfrm>
            <a:off x="919853" y="296934"/>
            <a:ext cx="10769833"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OBJECTIVES</a:t>
            </a:r>
          </a:p>
        </p:txBody>
      </p:sp>
      <p:sp>
        <p:nvSpPr>
          <p:cNvPr id="46" name="TextBox 46"/>
          <p:cNvSpPr txBox="1"/>
          <p:nvPr/>
        </p:nvSpPr>
        <p:spPr>
          <a:xfrm>
            <a:off x="1241574" y="4566491"/>
            <a:ext cx="3064235" cy="970201"/>
          </a:xfrm>
          <a:prstGeom prst="rect">
            <a:avLst/>
          </a:prstGeom>
        </p:spPr>
        <p:txBody>
          <a:bodyPr lIns="0" tIns="0" rIns="0" bIns="0" rtlCol="0" anchor="t">
            <a:spAutoFit/>
          </a:bodyPr>
          <a:lstStyle/>
          <a:p>
            <a:pPr algn="ctr">
              <a:lnSpc>
                <a:spcPts val="2607"/>
              </a:lnSpc>
            </a:pPr>
            <a:r>
              <a:rPr lang="en-US" sz="1862" b="1">
                <a:solidFill>
                  <a:srgbClr val="000000"/>
                </a:solidFill>
                <a:latin typeface="Garet Bold"/>
                <a:ea typeface="Garet Bold"/>
                <a:cs typeface="Garet Bold"/>
                <a:sym typeface="Garet Bold"/>
              </a:rPr>
              <a:t>Develop a robust ML model</a:t>
            </a:r>
          </a:p>
          <a:p>
            <a:pPr algn="ctr">
              <a:lnSpc>
                <a:spcPts val="2607"/>
              </a:lnSpc>
            </a:pPr>
            <a:endParaRPr lang="en-US" sz="1862" b="1">
              <a:solidFill>
                <a:srgbClr val="000000"/>
              </a:solidFill>
              <a:latin typeface="Garet Bold"/>
              <a:ea typeface="Garet Bold"/>
              <a:cs typeface="Garet Bold"/>
              <a:sym typeface="Garet Bold"/>
            </a:endParaRPr>
          </a:p>
        </p:txBody>
      </p:sp>
      <p:sp>
        <p:nvSpPr>
          <p:cNvPr id="47" name="TextBox 47"/>
          <p:cNvSpPr txBox="1"/>
          <p:nvPr/>
        </p:nvSpPr>
        <p:spPr>
          <a:xfrm>
            <a:off x="5473384" y="4566491"/>
            <a:ext cx="3064235" cy="643729"/>
          </a:xfrm>
          <a:prstGeom prst="rect">
            <a:avLst/>
          </a:prstGeom>
        </p:spPr>
        <p:txBody>
          <a:bodyPr lIns="0" tIns="0" rIns="0" bIns="0" rtlCol="0" anchor="t">
            <a:spAutoFit/>
          </a:bodyPr>
          <a:lstStyle/>
          <a:p>
            <a:pPr algn="ctr">
              <a:lnSpc>
                <a:spcPts val="2607"/>
              </a:lnSpc>
            </a:pPr>
            <a:r>
              <a:rPr lang="en-US" sz="1862" b="1">
                <a:solidFill>
                  <a:srgbClr val="000000"/>
                </a:solidFill>
                <a:latin typeface="Garet Bold"/>
                <a:ea typeface="Garet Bold"/>
                <a:cs typeface="Garet Bold"/>
                <a:sym typeface="Garet Bold"/>
              </a:rPr>
              <a:t>Systematic class imbalance handling</a:t>
            </a:r>
          </a:p>
        </p:txBody>
      </p:sp>
      <p:sp>
        <p:nvSpPr>
          <p:cNvPr id="48" name="TextBox 48"/>
          <p:cNvSpPr txBox="1"/>
          <p:nvPr/>
        </p:nvSpPr>
        <p:spPr>
          <a:xfrm>
            <a:off x="9714156" y="4566491"/>
            <a:ext cx="3064235" cy="643729"/>
          </a:xfrm>
          <a:prstGeom prst="rect">
            <a:avLst/>
          </a:prstGeom>
        </p:spPr>
        <p:txBody>
          <a:bodyPr lIns="0" tIns="0" rIns="0" bIns="0" rtlCol="0" anchor="t">
            <a:spAutoFit/>
          </a:bodyPr>
          <a:lstStyle/>
          <a:p>
            <a:pPr algn="ctr">
              <a:lnSpc>
                <a:spcPts val="2607"/>
              </a:lnSpc>
            </a:pPr>
            <a:r>
              <a:rPr lang="en-US" sz="1862" b="1">
                <a:solidFill>
                  <a:srgbClr val="000000"/>
                </a:solidFill>
                <a:latin typeface="Garet Bold"/>
                <a:ea typeface="Garet Bold"/>
                <a:cs typeface="Garet Bold"/>
                <a:sym typeface="Garet Bold"/>
              </a:rPr>
              <a:t>Interpretability with SHAP</a:t>
            </a:r>
          </a:p>
        </p:txBody>
      </p:sp>
      <p:sp>
        <p:nvSpPr>
          <p:cNvPr id="49" name="TextBox 49"/>
          <p:cNvSpPr txBox="1"/>
          <p:nvPr/>
        </p:nvSpPr>
        <p:spPr>
          <a:xfrm>
            <a:off x="1241574" y="5572223"/>
            <a:ext cx="3064235" cy="927260"/>
          </a:xfrm>
          <a:prstGeom prst="rect">
            <a:avLst/>
          </a:prstGeom>
        </p:spPr>
        <p:txBody>
          <a:bodyPr lIns="0" tIns="0" rIns="0" bIns="0" rtlCol="0" anchor="t">
            <a:spAutoFit/>
          </a:bodyPr>
          <a:lstStyle/>
          <a:p>
            <a:pPr marL="0" lvl="0" indent="0" algn="just">
              <a:lnSpc>
                <a:spcPts val="2540"/>
              </a:lnSpc>
            </a:pPr>
            <a:r>
              <a:rPr lang="en-US" sz="1639">
                <a:solidFill>
                  <a:srgbClr val="000000"/>
                </a:solidFill>
                <a:latin typeface="Garet"/>
                <a:ea typeface="Garet"/>
                <a:cs typeface="Garet"/>
                <a:sym typeface="Garet"/>
              </a:rPr>
              <a:t>Build an accurate stroke prediction system using structured patient data.</a:t>
            </a:r>
          </a:p>
        </p:txBody>
      </p:sp>
      <p:sp>
        <p:nvSpPr>
          <p:cNvPr id="50" name="TextBox 50"/>
          <p:cNvSpPr txBox="1"/>
          <p:nvPr/>
        </p:nvSpPr>
        <p:spPr>
          <a:xfrm>
            <a:off x="5458010" y="5479542"/>
            <a:ext cx="3064235" cy="1241585"/>
          </a:xfrm>
          <a:prstGeom prst="rect">
            <a:avLst/>
          </a:prstGeom>
        </p:spPr>
        <p:txBody>
          <a:bodyPr lIns="0" tIns="0" rIns="0" bIns="0" rtlCol="0" anchor="t">
            <a:spAutoFit/>
          </a:bodyPr>
          <a:lstStyle/>
          <a:p>
            <a:pPr marL="0" lvl="0" indent="0" algn="just">
              <a:lnSpc>
                <a:spcPts val="2540"/>
              </a:lnSpc>
            </a:pPr>
            <a:r>
              <a:rPr lang="en-US" sz="1639">
                <a:solidFill>
                  <a:srgbClr val="000000"/>
                </a:solidFill>
                <a:latin typeface="Garet"/>
                <a:ea typeface="Garet"/>
                <a:cs typeface="Garet"/>
                <a:sym typeface="Garet"/>
              </a:rPr>
              <a:t>Test multiple balancing methods instead of relying on a single default approach.</a:t>
            </a:r>
          </a:p>
        </p:txBody>
      </p:sp>
      <p:sp>
        <p:nvSpPr>
          <p:cNvPr id="51" name="TextBox 51"/>
          <p:cNvSpPr txBox="1"/>
          <p:nvPr/>
        </p:nvSpPr>
        <p:spPr>
          <a:xfrm>
            <a:off x="9705193" y="5479542"/>
            <a:ext cx="3064235" cy="927260"/>
          </a:xfrm>
          <a:prstGeom prst="rect">
            <a:avLst/>
          </a:prstGeom>
        </p:spPr>
        <p:txBody>
          <a:bodyPr lIns="0" tIns="0" rIns="0" bIns="0" rtlCol="0" anchor="t">
            <a:spAutoFit/>
          </a:bodyPr>
          <a:lstStyle/>
          <a:p>
            <a:pPr marL="0" lvl="0" indent="0" algn="just">
              <a:lnSpc>
                <a:spcPts val="2540"/>
              </a:lnSpc>
            </a:pPr>
            <a:r>
              <a:rPr lang="en-US" sz="1639">
                <a:solidFill>
                  <a:srgbClr val="000000"/>
                </a:solidFill>
                <a:latin typeface="Garet"/>
                <a:ea typeface="Garet"/>
                <a:cs typeface="Garet"/>
                <a:sym typeface="Garet"/>
              </a:rPr>
              <a:t>Provide global and patient-specific explanations of risk predictions.</a:t>
            </a:r>
          </a:p>
        </p:txBody>
      </p:sp>
      <p:sp>
        <p:nvSpPr>
          <p:cNvPr id="52" name="TextBox 52"/>
          <p:cNvSpPr txBox="1"/>
          <p:nvPr/>
        </p:nvSpPr>
        <p:spPr>
          <a:xfrm>
            <a:off x="13954224" y="4566491"/>
            <a:ext cx="3064235" cy="317257"/>
          </a:xfrm>
          <a:prstGeom prst="rect">
            <a:avLst/>
          </a:prstGeom>
        </p:spPr>
        <p:txBody>
          <a:bodyPr lIns="0" tIns="0" rIns="0" bIns="0" rtlCol="0" anchor="t">
            <a:spAutoFit/>
          </a:bodyPr>
          <a:lstStyle/>
          <a:p>
            <a:pPr algn="ctr">
              <a:lnSpc>
                <a:spcPts val="2607"/>
              </a:lnSpc>
            </a:pPr>
            <a:r>
              <a:rPr lang="en-US" sz="1862" b="1">
                <a:solidFill>
                  <a:srgbClr val="000000"/>
                </a:solidFill>
                <a:latin typeface="Garet Bold"/>
                <a:ea typeface="Garet Bold"/>
                <a:cs typeface="Garet Bold"/>
                <a:sym typeface="Garet Bold"/>
              </a:rPr>
              <a:t>Enable preventive care </a:t>
            </a:r>
          </a:p>
        </p:txBody>
      </p:sp>
      <p:sp>
        <p:nvSpPr>
          <p:cNvPr id="53" name="TextBox 53"/>
          <p:cNvSpPr txBox="1"/>
          <p:nvPr/>
        </p:nvSpPr>
        <p:spPr>
          <a:xfrm>
            <a:off x="13954224" y="5479542"/>
            <a:ext cx="3064235" cy="927260"/>
          </a:xfrm>
          <a:prstGeom prst="rect">
            <a:avLst/>
          </a:prstGeom>
        </p:spPr>
        <p:txBody>
          <a:bodyPr lIns="0" tIns="0" rIns="0" bIns="0" rtlCol="0" anchor="t">
            <a:spAutoFit/>
          </a:bodyPr>
          <a:lstStyle/>
          <a:p>
            <a:pPr marL="0" lvl="0" indent="0" algn="just">
              <a:lnSpc>
                <a:spcPts val="2540"/>
              </a:lnSpc>
            </a:pPr>
            <a:r>
              <a:rPr lang="en-US" sz="1639">
                <a:solidFill>
                  <a:srgbClr val="000000"/>
                </a:solidFill>
                <a:latin typeface="Garet"/>
                <a:ea typeface="Garet"/>
                <a:cs typeface="Garet"/>
                <a:sym typeface="Garet"/>
              </a:rPr>
              <a:t>Help clinicians identify at-risk patients earlier to prevent severe outcomes.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54034" y="0"/>
            <a:ext cx="5833966" cy="10287000"/>
            <a:chOff x="0" y="0"/>
            <a:chExt cx="4609553" cy="8128000"/>
          </a:xfrm>
        </p:grpSpPr>
        <p:sp>
          <p:nvSpPr>
            <p:cNvPr id="3" name="Freeform 3"/>
            <p:cNvSpPr/>
            <p:nvPr/>
          </p:nvSpPr>
          <p:spPr>
            <a:xfrm>
              <a:off x="0" y="0"/>
              <a:ext cx="4609553" cy="8128000"/>
            </a:xfrm>
            <a:custGeom>
              <a:avLst/>
              <a:gdLst/>
              <a:ahLst/>
              <a:cxnLst/>
              <a:rect l="l" t="t" r="r" b="b"/>
              <a:pathLst>
                <a:path w="4609553" h="8128000">
                  <a:moveTo>
                    <a:pt x="0" y="0"/>
                  </a:moveTo>
                  <a:lnTo>
                    <a:pt x="4609553" y="0"/>
                  </a:lnTo>
                  <a:lnTo>
                    <a:pt x="4609553" y="8128000"/>
                  </a:lnTo>
                  <a:lnTo>
                    <a:pt x="0" y="8128000"/>
                  </a:lnTo>
                  <a:close/>
                </a:path>
              </a:pathLst>
            </a:custGeom>
            <a:solidFill>
              <a:srgbClr val="F6F6F6"/>
            </a:solidFill>
          </p:spPr>
        </p:sp>
        <p:sp>
          <p:nvSpPr>
            <p:cNvPr id="4" name="TextBox 4"/>
            <p:cNvSpPr txBox="1"/>
            <p:nvPr/>
          </p:nvSpPr>
          <p:spPr>
            <a:xfrm>
              <a:off x="0" y="-38100"/>
              <a:ext cx="4609553" cy="81661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551064" y="5902647"/>
            <a:ext cx="17185873" cy="47625"/>
          </a:xfrm>
          <a:prstGeom prst="line">
            <a:avLst/>
          </a:prstGeom>
          <a:ln w="47625" cap="flat">
            <a:solidFill>
              <a:srgbClr val="000000">
                <a:alpha val="29804"/>
              </a:srgbClr>
            </a:solidFill>
            <a:prstDash val="solid"/>
            <a:headEnd type="none" w="sm" len="sm"/>
            <a:tailEnd type="none" w="sm" len="sm"/>
          </a:ln>
        </p:spPr>
      </p:sp>
      <p:sp>
        <p:nvSpPr>
          <p:cNvPr id="6" name="AutoShape 6"/>
          <p:cNvSpPr/>
          <p:nvPr/>
        </p:nvSpPr>
        <p:spPr>
          <a:xfrm flipH="1">
            <a:off x="9144000" y="2305610"/>
            <a:ext cx="0" cy="7222650"/>
          </a:xfrm>
          <a:prstGeom prst="line">
            <a:avLst/>
          </a:prstGeom>
          <a:ln w="47625" cap="flat">
            <a:solidFill>
              <a:srgbClr val="000000">
                <a:alpha val="29804"/>
              </a:srgbClr>
            </a:solidFill>
            <a:prstDash val="solid"/>
            <a:headEnd type="none" w="sm" len="sm"/>
            <a:tailEnd type="none" w="sm" len="sm"/>
          </a:ln>
        </p:spPr>
      </p:sp>
      <p:grpSp>
        <p:nvGrpSpPr>
          <p:cNvPr id="7" name="Group 7"/>
          <p:cNvGrpSpPr/>
          <p:nvPr/>
        </p:nvGrpSpPr>
        <p:grpSpPr>
          <a:xfrm>
            <a:off x="1432799" y="2305610"/>
            <a:ext cx="4316989" cy="669452"/>
            <a:chOff x="0" y="0"/>
            <a:chExt cx="2746403" cy="425895"/>
          </a:xfrm>
        </p:grpSpPr>
        <p:sp>
          <p:nvSpPr>
            <p:cNvPr id="8" name="Freeform 8"/>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id="9" name="TextBox 9"/>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Preprocessing</a:t>
              </a:r>
            </a:p>
          </p:txBody>
        </p:sp>
      </p:grpSp>
      <p:grpSp>
        <p:nvGrpSpPr>
          <p:cNvPr id="10" name="Group 10"/>
          <p:cNvGrpSpPr/>
          <p:nvPr/>
        </p:nvGrpSpPr>
        <p:grpSpPr>
          <a:xfrm>
            <a:off x="1432799" y="6326510"/>
            <a:ext cx="4316989" cy="669452"/>
            <a:chOff x="0" y="0"/>
            <a:chExt cx="2746403" cy="425895"/>
          </a:xfrm>
        </p:grpSpPr>
        <p:sp>
          <p:nvSpPr>
            <p:cNvPr id="11" name="Freeform 11"/>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sp>
        <p:sp>
          <p:nvSpPr>
            <p:cNvPr id="12" name="TextBox 12"/>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Model Training</a:t>
              </a:r>
            </a:p>
          </p:txBody>
        </p:sp>
      </p:grpSp>
      <p:grpSp>
        <p:nvGrpSpPr>
          <p:cNvPr id="13" name="Group 13"/>
          <p:cNvGrpSpPr/>
          <p:nvPr/>
        </p:nvGrpSpPr>
        <p:grpSpPr>
          <a:xfrm>
            <a:off x="10278072" y="2305610"/>
            <a:ext cx="4316989" cy="669452"/>
            <a:chOff x="0" y="0"/>
            <a:chExt cx="2746403" cy="425895"/>
          </a:xfrm>
        </p:grpSpPr>
        <p:sp>
          <p:nvSpPr>
            <p:cNvPr id="14" name="Freeform 14"/>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sp>
        <p:sp>
          <p:nvSpPr>
            <p:cNvPr id="15" name="TextBox 15"/>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Balancing</a:t>
              </a:r>
            </a:p>
          </p:txBody>
        </p:sp>
      </p:grpSp>
      <p:grpSp>
        <p:nvGrpSpPr>
          <p:cNvPr id="16" name="Group 16"/>
          <p:cNvGrpSpPr/>
          <p:nvPr/>
        </p:nvGrpSpPr>
        <p:grpSpPr>
          <a:xfrm>
            <a:off x="10240690" y="6221735"/>
            <a:ext cx="4274026" cy="669452"/>
            <a:chOff x="0" y="0"/>
            <a:chExt cx="2719071" cy="425895"/>
          </a:xfrm>
        </p:grpSpPr>
        <p:sp>
          <p:nvSpPr>
            <p:cNvPr id="17" name="Freeform 17"/>
            <p:cNvSpPr/>
            <p:nvPr/>
          </p:nvSpPr>
          <p:spPr>
            <a:xfrm>
              <a:off x="0" y="0"/>
              <a:ext cx="2719070" cy="425895"/>
            </a:xfrm>
            <a:custGeom>
              <a:avLst/>
              <a:gdLst/>
              <a:ahLst/>
              <a:cxnLst/>
              <a:rect l="l" t="t" r="r" b="b"/>
              <a:pathLst>
                <a:path w="2719070" h="425895">
                  <a:moveTo>
                    <a:pt x="2515870" y="0"/>
                  </a:moveTo>
                  <a:cubicBezTo>
                    <a:pt x="2628095" y="0"/>
                    <a:pt x="2719070" y="95340"/>
                    <a:pt x="2719070" y="212948"/>
                  </a:cubicBezTo>
                  <a:cubicBezTo>
                    <a:pt x="2719070" y="330556"/>
                    <a:pt x="2628095" y="425895"/>
                    <a:pt x="2515870"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id="18" name="TextBox 18"/>
            <p:cNvSpPr txBox="1"/>
            <p:nvPr/>
          </p:nvSpPr>
          <p:spPr>
            <a:xfrm>
              <a:off x="0" y="-47625"/>
              <a:ext cx="2719071"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Interpretability</a:t>
              </a:r>
            </a:p>
          </p:txBody>
        </p:sp>
      </p:grpSp>
      <p:sp>
        <p:nvSpPr>
          <p:cNvPr id="19" name="TextBox 19"/>
          <p:cNvSpPr txBox="1"/>
          <p:nvPr/>
        </p:nvSpPr>
        <p:spPr>
          <a:xfrm>
            <a:off x="763347" y="241225"/>
            <a:ext cx="10769833" cy="1588135"/>
          </a:xfrm>
          <a:prstGeom prst="rect">
            <a:avLst/>
          </a:prstGeom>
        </p:spPr>
        <p:txBody>
          <a:bodyPr lIns="0" tIns="0" rIns="0" bIns="0" rtlCol="0" anchor="t">
            <a:spAutoFit/>
          </a:bodyPr>
          <a:lstStyle/>
          <a:p>
            <a:pPr algn="l">
              <a:lnSpc>
                <a:spcPts val="6439"/>
              </a:lnSpc>
            </a:pPr>
            <a:r>
              <a:rPr lang="en-US" sz="4599" b="1" spc="91">
                <a:solidFill>
                  <a:srgbClr val="000000"/>
                </a:solidFill>
                <a:latin typeface="Garet Bold"/>
                <a:ea typeface="Garet Bold"/>
                <a:cs typeface="Garet Bold"/>
                <a:sym typeface="Garet Bold"/>
              </a:rPr>
              <a:t>METHODOLOGY </a:t>
            </a:r>
          </a:p>
          <a:p>
            <a:pPr algn="l">
              <a:lnSpc>
                <a:spcPts val="6439"/>
              </a:lnSpc>
            </a:pPr>
            <a:r>
              <a:rPr lang="en-US" sz="4599" b="1" spc="91">
                <a:solidFill>
                  <a:srgbClr val="000000"/>
                </a:solidFill>
                <a:latin typeface="Garet Bold"/>
                <a:ea typeface="Garet Bold"/>
                <a:cs typeface="Garet Bold"/>
                <a:sym typeface="Garet Bold"/>
              </a:rPr>
              <a:t>(PHASED APPROACH)</a:t>
            </a:r>
          </a:p>
        </p:txBody>
      </p:sp>
      <p:sp>
        <p:nvSpPr>
          <p:cNvPr id="20" name="TextBox 20"/>
          <p:cNvSpPr txBox="1"/>
          <p:nvPr/>
        </p:nvSpPr>
        <p:spPr>
          <a:xfrm>
            <a:off x="763347" y="3308824"/>
            <a:ext cx="7946072" cy="21697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Garet"/>
                <a:ea typeface="Garet"/>
                <a:cs typeface="Garet"/>
                <a:sym typeface="Garet"/>
              </a:rPr>
              <a:t>We utilized the public Kaggle Stroke Dataset of 5,110 patient records. To ensure data quality, missing BMI values were imputed using MICE. All categorical features were one-hot encoded and numerical features were standardized for model compatibility.</a:t>
            </a:r>
          </a:p>
        </p:txBody>
      </p:sp>
      <p:grpSp>
        <p:nvGrpSpPr>
          <p:cNvPr id="21" name="Group 21"/>
          <p:cNvGrpSpPr/>
          <p:nvPr/>
        </p:nvGrpSpPr>
        <p:grpSpPr>
          <a:xfrm>
            <a:off x="763347" y="2305610"/>
            <a:ext cx="669452" cy="66945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9608620" y="2305610"/>
            <a:ext cx="669452" cy="66945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763347" y="6326510"/>
            <a:ext cx="669452" cy="669452"/>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9577900" y="6221735"/>
            <a:ext cx="662790" cy="669452"/>
            <a:chOff x="0" y="0"/>
            <a:chExt cx="804711" cy="812800"/>
          </a:xfrm>
        </p:grpSpPr>
        <p:sp>
          <p:nvSpPr>
            <p:cNvPr id="31" name="Freeform 31"/>
            <p:cNvSpPr/>
            <p:nvPr/>
          </p:nvSpPr>
          <p:spPr>
            <a:xfrm>
              <a:off x="0" y="0"/>
              <a:ext cx="804711" cy="812800"/>
            </a:xfrm>
            <a:custGeom>
              <a:avLst/>
              <a:gdLst/>
              <a:ahLst/>
              <a:cxnLst/>
              <a:rect l="l" t="t" r="r" b="b"/>
              <a:pathLst>
                <a:path w="804711" h="812800">
                  <a:moveTo>
                    <a:pt x="402356" y="0"/>
                  </a:moveTo>
                  <a:cubicBezTo>
                    <a:pt x="180141" y="0"/>
                    <a:pt x="0" y="181951"/>
                    <a:pt x="0" y="406400"/>
                  </a:cubicBezTo>
                  <a:cubicBezTo>
                    <a:pt x="0" y="630849"/>
                    <a:pt x="180141" y="812800"/>
                    <a:pt x="402356" y="812800"/>
                  </a:cubicBezTo>
                  <a:cubicBezTo>
                    <a:pt x="624570" y="812800"/>
                    <a:pt x="804711" y="630849"/>
                    <a:pt x="804711" y="406400"/>
                  </a:cubicBezTo>
                  <a:cubicBezTo>
                    <a:pt x="804711" y="181951"/>
                    <a:pt x="624570" y="0"/>
                    <a:pt x="402356" y="0"/>
                  </a:cubicBezTo>
                  <a:close/>
                </a:path>
              </a:pathLst>
            </a:custGeom>
            <a:solidFill>
              <a:srgbClr val="000000"/>
            </a:solidFill>
          </p:spPr>
        </p:sp>
        <p:sp>
          <p:nvSpPr>
            <p:cNvPr id="32" name="TextBox 32"/>
            <p:cNvSpPr txBox="1"/>
            <p:nvPr/>
          </p:nvSpPr>
          <p:spPr>
            <a:xfrm>
              <a:off x="75442" y="38100"/>
              <a:ext cx="653828" cy="6985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763347" y="7211061"/>
            <a:ext cx="7946072" cy="260794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Garet"/>
                <a:ea typeface="Garet"/>
                <a:cs typeface="Garet"/>
                <a:sym typeface="Garet"/>
              </a:rPr>
              <a:t>Four classical ML models (Logistic Regression, SVM, KNN, Random Forest) were trained on the optimally balanced data. We focused evaluation on metrics sensitive to imbalance, primarily Recall and F1-Score. This ensures we measure true clinical utility, not just overall accuracy.</a:t>
            </a:r>
          </a:p>
        </p:txBody>
      </p:sp>
      <p:sp>
        <p:nvSpPr>
          <p:cNvPr id="34" name="TextBox 34"/>
          <p:cNvSpPr txBox="1"/>
          <p:nvPr/>
        </p:nvSpPr>
        <p:spPr>
          <a:xfrm>
            <a:off x="9608620" y="3190161"/>
            <a:ext cx="8241051" cy="260794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Garet"/>
                <a:ea typeface="Garet"/>
                <a:cs typeface="Garet"/>
                <a:sym typeface="Garet"/>
              </a:rPr>
              <a:t>The dataset's severe class imbalance (~5% stroke cases) was systematically addressed. We compared four techniques: SMOTE, ADASYN, Tomek Links, and Cost-Sensitive learning. The goal was to find the method that best improved the model's ability to detect the rare stroke class.</a:t>
            </a:r>
          </a:p>
        </p:txBody>
      </p:sp>
      <p:sp>
        <p:nvSpPr>
          <p:cNvPr id="35" name="TextBox 35"/>
          <p:cNvSpPr txBox="1"/>
          <p:nvPr/>
        </p:nvSpPr>
        <p:spPr>
          <a:xfrm>
            <a:off x="9577900" y="7110262"/>
            <a:ext cx="8159036" cy="260794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Garet"/>
                <a:ea typeface="Garet"/>
                <a:cs typeface="Garet"/>
                <a:sym typeface="Garet"/>
              </a:rPr>
              <a:t>To make the high-performing "black-box" model transparent, we employed the SHAP framework. We generated both global explanations to identify key risk factors across all patients. Local, patient-specific explanations were also created to detail individual risk drivers.</a:t>
            </a:r>
          </a:p>
        </p:txBody>
      </p:sp>
      <p:grpSp>
        <p:nvGrpSpPr>
          <p:cNvPr id="36" name="Group 36"/>
          <p:cNvGrpSpPr/>
          <p:nvPr/>
        </p:nvGrpSpPr>
        <p:grpSpPr>
          <a:xfrm>
            <a:off x="8709419" y="-2174505"/>
            <a:ext cx="3744615" cy="374461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43194"/>
            <a:chOff x="0" y="0"/>
            <a:chExt cx="4816593" cy="406438"/>
          </a:xfrm>
        </p:grpSpPr>
        <p:sp>
          <p:nvSpPr>
            <p:cNvPr id="3" name="Freeform 3"/>
            <p:cNvSpPr/>
            <p:nvPr/>
          </p:nvSpPr>
          <p:spPr>
            <a:xfrm>
              <a:off x="0" y="0"/>
              <a:ext cx="4816592" cy="406438"/>
            </a:xfrm>
            <a:custGeom>
              <a:avLst/>
              <a:gdLst/>
              <a:ahLst/>
              <a:cxnLst/>
              <a:rect l="l" t="t" r="r" b="b"/>
              <a:pathLst>
                <a:path w="4816592" h="406438">
                  <a:moveTo>
                    <a:pt x="0" y="0"/>
                  </a:moveTo>
                  <a:lnTo>
                    <a:pt x="4816592" y="0"/>
                  </a:lnTo>
                  <a:lnTo>
                    <a:pt x="4816592" y="406438"/>
                  </a:lnTo>
                  <a:lnTo>
                    <a:pt x="0" y="406438"/>
                  </a:lnTo>
                  <a:close/>
                </a:path>
              </a:pathLst>
            </a:custGeom>
            <a:solidFill>
              <a:srgbClr val="0345E4"/>
            </a:solidFill>
          </p:spPr>
        </p:sp>
        <p:sp>
          <p:nvSpPr>
            <p:cNvPr id="4" name="TextBox 4"/>
            <p:cNvSpPr txBox="1"/>
            <p:nvPr/>
          </p:nvSpPr>
          <p:spPr>
            <a:xfrm>
              <a:off x="0" y="-38100"/>
              <a:ext cx="4816593" cy="44453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06491" y="7237806"/>
            <a:ext cx="3987330" cy="39873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91281" y="1604851"/>
            <a:ext cx="9012727" cy="5632954"/>
          </a:xfrm>
          <a:custGeom>
            <a:avLst/>
            <a:gdLst/>
            <a:ahLst/>
            <a:cxnLst/>
            <a:rect l="l" t="t" r="r" b="b"/>
            <a:pathLst>
              <a:path w="9012727" h="5632954">
                <a:moveTo>
                  <a:pt x="0" y="0"/>
                </a:moveTo>
                <a:lnTo>
                  <a:pt x="9012727" y="0"/>
                </a:lnTo>
                <a:lnTo>
                  <a:pt x="9012727" y="5632955"/>
                </a:lnTo>
                <a:lnTo>
                  <a:pt x="0" y="5632955"/>
                </a:lnTo>
                <a:lnTo>
                  <a:pt x="0" y="0"/>
                </a:lnTo>
                <a:close/>
              </a:path>
            </a:pathLst>
          </a:custGeom>
          <a:blipFill>
            <a:blip r:embed="rId2"/>
            <a:stretch>
              <a:fillRect/>
            </a:stretch>
          </a:blipFill>
        </p:spPr>
      </p:sp>
      <p:sp>
        <p:nvSpPr>
          <p:cNvPr id="9" name="TextBox 9"/>
          <p:cNvSpPr txBox="1"/>
          <p:nvPr/>
        </p:nvSpPr>
        <p:spPr>
          <a:xfrm>
            <a:off x="768951" y="296934"/>
            <a:ext cx="10769833"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RESULTS</a:t>
            </a:r>
          </a:p>
        </p:txBody>
      </p:sp>
      <p:sp>
        <p:nvSpPr>
          <p:cNvPr id="10" name="TextBox 10"/>
          <p:cNvSpPr txBox="1"/>
          <p:nvPr/>
        </p:nvSpPr>
        <p:spPr>
          <a:xfrm>
            <a:off x="710031" y="7483022"/>
            <a:ext cx="8575227" cy="2101655"/>
          </a:xfrm>
          <a:prstGeom prst="rect">
            <a:avLst/>
          </a:prstGeom>
        </p:spPr>
        <p:txBody>
          <a:bodyPr lIns="0" tIns="0" rIns="0" bIns="0" rtlCol="0" anchor="t">
            <a:spAutoFit/>
          </a:bodyPr>
          <a:lstStyle/>
          <a:p>
            <a:pPr algn="l">
              <a:lnSpc>
                <a:spcPts val="2810"/>
              </a:lnSpc>
              <a:spcBef>
                <a:spcPct val="0"/>
              </a:spcBef>
            </a:pPr>
            <a:r>
              <a:rPr lang="en-US" sz="2007">
                <a:solidFill>
                  <a:srgbClr val="000000"/>
                </a:solidFill>
                <a:latin typeface="Garet"/>
                <a:ea typeface="Garet"/>
                <a:cs typeface="Garet"/>
                <a:sym typeface="Garet"/>
              </a:rPr>
              <a:t>Our results show that a baseline Random Forest model had poor stroke detection (F1=0.52). Applying a hybrid SMOTE-ENN balancing technique significantly improved performance, achieving a superior F1-score of 0.78. Key predictors identified were Age, Hypertension, and BMI, and SHAP provided patient-level explanations for clinical trust.</a:t>
            </a:r>
          </a:p>
        </p:txBody>
      </p:sp>
      <p:sp>
        <p:nvSpPr>
          <p:cNvPr id="11" name="TextBox 11"/>
          <p:cNvSpPr txBox="1"/>
          <p:nvPr/>
        </p:nvSpPr>
        <p:spPr>
          <a:xfrm>
            <a:off x="10073967" y="2205855"/>
            <a:ext cx="7294179" cy="6674468"/>
          </a:xfrm>
          <a:prstGeom prst="rect">
            <a:avLst/>
          </a:prstGeom>
        </p:spPr>
        <p:txBody>
          <a:bodyPr lIns="0" tIns="0" rIns="0" bIns="0" rtlCol="0" anchor="t">
            <a:spAutoFit/>
          </a:bodyPr>
          <a:lstStyle/>
          <a:p>
            <a:pPr algn="l">
              <a:lnSpc>
                <a:spcPts val="4865"/>
              </a:lnSpc>
              <a:spcBef>
                <a:spcPct val="0"/>
              </a:spcBef>
            </a:pPr>
            <a:r>
              <a:rPr lang="en-US" sz="3475">
                <a:solidFill>
                  <a:srgbClr val="000000"/>
                </a:solidFill>
                <a:latin typeface="Garet"/>
                <a:ea typeface="Garet"/>
                <a:cs typeface="Garet"/>
                <a:sym typeface="Garet"/>
              </a:rPr>
              <a:t>•Baseline Random Forest: High accuracy but poor recall (F1=0.52).</a:t>
            </a:r>
          </a:p>
          <a:p>
            <a:pPr algn="l">
              <a:lnSpc>
                <a:spcPts val="4865"/>
              </a:lnSpc>
              <a:spcBef>
                <a:spcPct val="0"/>
              </a:spcBef>
            </a:pPr>
            <a:r>
              <a:rPr lang="en-US" sz="3475">
                <a:solidFill>
                  <a:srgbClr val="000000"/>
                </a:solidFill>
                <a:latin typeface="Garet"/>
                <a:ea typeface="Garet"/>
                <a:cs typeface="Garet"/>
                <a:sym typeface="Garet"/>
              </a:rPr>
              <a:t>•Best Model: Random Forest + SMOTE-ENN (F1=0.78, PR-AUC=0.81).</a:t>
            </a:r>
          </a:p>
          <a:p>
            <a:pPr algn="l">
              <a:lnSpc>
                <a:spcPts val="4865"/>
              </a:lnSpc>
              <a:spcBef>
                <a:spcPct val="0"/>
              </a:spcBef>
            </a:pPr>
            <a:r>
              <a:rPr lang="en-US" sz="3475">
                <a:solidFill>
                  <a:srgbClr val="000000"/>
                </a:solidFill>
                <a:latin typeface="Garet"/>
                <a:ea typeface="Garet"/>
                <a:cs typeface="Garet"/>
                <a:sym typeface="Garet"/>
              </a:rPr>
              <a:t>•Key predictors: Age, Hypertension, BMI, Heart Disease, Smoking.</a:t>
            </a:r>
          </a:p>
          <a:p>
            <a:pPr algn="l">
              <a:lnSpc>
                <a:spcPts val="4865"/>
              </a:lnSpc>
              <a:spcBef>
                <a:spcPct val="0"/>
              </a:spcBef>
            </a:pPr>
            <a:r>
              <a:rPr lang="en-US" sz="3475">
                <a:solidFill>
                  <a:srgbClr val="000000"/>
                </a:solidFill>
                <a:latin typeface="Garet"/>
                <a:ea typeface="Garet"/>
                <a:cs typeface="Garet"/>
                <a:sym typeface="Garet"/>
              </a:rPr>
              <a:t>•SHAP provided patient-level explanations for clinical trust.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29066" y="7109187"/>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17004" r="49284"/>
            <a:stretch>
              <a:fillRect/>
            </a:stretch>
          </p:blipFill>
          <p:spPr>
            <a:xfrm>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077585" y="468650"/>
            <a:ext cx="8991076" cy="986749"/>
          </a:xfrm>
          <a:prstGeom prst="rect">
            <a:avLst/>
          </a:prstGeom>
        </p:spPr>
        <p:txBody>
          <a:bodyPr lIns="0" tIns="0" rIns="0" bIns="0" rtlCol="0" anchor="t">
            <a:spAutoFit/>
          </a:bodyPr>
          <a:lstStyle/>
          <a:p>
            <a:pPr algn="l">
              <a:lnSpc>
                <a:spcPts val="8087"/>
              </a:lnSpc>
            </a:pPr>
            <a:r>
              <a:rPr lang="en-US" sz="5776" b="1">
                <a:solidFill>
                  <a:srgbClr val="000000"/>
                </a:solidFill>
                <a:latin typeface="Garet Bold"/>
                <a:ea typeface="Garet Bold"/>
                <a:cs typeface="Garet Bold"/>
                <a:sym typeface="Garet Bold"/>
              </a:rPr>
              <a:t>MAIN CONTRIBUTIONS</a:t>
            </a:r>
          </a:p>
        </p:txBody>
      </p:sp>
      <p:grpSp>
        <p:nvGrpSpPr>
          <p:cNvPr id="17" name="Group 17"/>
          <p:cNvGrpSpPr/>
          <p:nvPr/>
        </p:nvGrpSpPr>
        <p:grpSpPr>
          <a:xfrm>
            <a:off x="15461773" y="1557741"/>
            <a:ext cx="1652841" cy="1652841"/>
            <a:chOff x="0" y="0"/>
            <a:chExt cx="812800" cy="812800"/>
          </a:xfrm>
        </p:grpSpPr>
        <p:sp>
          <p:nvSpPr>
            <p:cNvPr id="18" name="Freeform 18"/>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278210" y="1028700"/>
            <a:ext cx="771724" cy="77172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919457" y="8414693"/>
            <a:ext cx="3744615" cy="374461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6762839" y="1705174"/>
            <a:ext cx="10287095" cy="8463452"/>
          </a:xfrm>
          <a:prstGeom prst="rect">
            <a:avLst/>
          </a:prstGeom>
        </p:spPr>
        <p:txBody>
          <a:bodyPr lIns="0" tIns="0" rIns="0" bIns="0" rtlCol="0" anchor="t">
            <a:spAutoFit/>
          </a:bodyPr>
          <a:lstStyle/>
          <a:p>
            <a:pPr marL="684025" lvl="1" indent="-342012" algn="l">
              <a:lnSpc>
                <a:spcPts val="4435"/>
              </a:lnSpc>
              <a:buFont typeface="Arial"/>
              <a:buChar char="•"/>
            </a:pPr>
            <a:r>
              <a:rPr lang="en-US" sz="3168">
                <a:solidFill>
                  <a:srgbClr val="000000"/>
                </a:solidFill>
                <a:latin typeface="Garet"/>
                <a:ea typeface="Garet"/>
                <a:cs typeface="Garet"/>
                <a:sym typeface="Garet"/>
              </a:rPr>
              <a:t>Systematic imbalance handling</a:t>
            </a:r>
          </a:p>
          <a:p>
            <a:pPr algn="l">
              <a:lnSpc>
                <a:spcPts val="4575"/>
              </a:lnSpc>
            </a:pPr>
            <a:r>
              <a:rPr lang="en-US" sz="3268">
                <a:solidFill>
                  <a:srgbClr val="000000"/>
                </a:solidFill>
                <a:latin typeface="Garet"/>
                <a:ea typeface="Garet"/>
                <a:cs typeface="Garet"/>
                <a:sym typeface="Garet"/>
              </a:rPr>
              <a:t>             We proved that over-sampling with SMOTE is superior to other methods for detecting rare stroke cases.</a:t>
            </a:r>
          </a:p>
          <a:p>
            <a:pPr algn="l">
              <a:lnSpc>
                <a:spcPts val="4435"/>
              </a:lnSpc>
            </a:pPr>
            <a:endParaRPr lang="en-US" sz="3268">
              <a:solidFill>
                <a:srgbClr val="000000"/>
              </a:solidFill>
              <a:latin typeface="Garet"/>
              <a:ea typeface="Garet"/>
              <a:cs typeface="Garet"/>
              <a:sym typeface="Garet"/>
            </a:endParaRPr>
          </a:p>
          <a:p>
            <a:pPr marL="684025" lvl="1" indent="-342012" algn="l">
              <a:lnSpc>
                <a:spcPts val="4435"/>
              </a:lnSpc>
              <a:buFont typeface="Arial"/>
              <a:buChar char="•"/>
            </a:pPr>
            <a:r>
              <a:rPr lang="en-US" sz="3168">
                <a:solidFill>
                  <a:srgbClr val="000000"/>
                </a:solidFill>
                <a:latin typeface="Garet"/>
                <a:ea typeface="Garet"/>
                <a:cs typeface="Garet"/>
                <a:sym typeface="Garet"/>
              </a:rPr>
              <a:t>Clinically actionable interpretability</a:t>
            </a:r>
          </a:p>
          <a:p>
            <a:pPr algn="l">
              <a:lnSpc>
                <a:spcPts val="4435"/>
              </a:lnSpc>
            </a:pPr>
            <a:r>
              <a:rPr lang="en-US" sz="3168">
                <a:solidFill>
                  <a:srgbClr val="000000"/>
                </a:solidFill>
                <a:latin typeface="Garet"/>
                <a:ea typeface="Garet"/>
                <a:cs typeface="Garet"/>
                <a:sym typeface="Garet"/>
              </a:rPr>
              <a:t>             This transforms the "black box" model into a transparent tool, explaining the specific risk factors for each patient.</a:t>
            </a:r>
          </a:p>
          <a:p>
            <a:pPr algn="l">
              <a:lnSpc>
                <a:spcPts val="4435"/>
              </a:lnSpc>
            </a:pPr>
            <a:endParaRPr lang="en-US" sz="3168">
              <a:solidFill>
                <a:srgbClr val="000000"/>
              </a:solidFill>
              <a:latin typeface="Garet"/>
              <a:ea typeface="Garet"/>
              <a:cs typeface="Garet"/>
              <a:sym typeface="Garet"/>
            </a:endParaRPr>
          </a:p>
          <a:p>
            <a:pPr marL="684025" lvl="1" indent="-342012" algn="l">
              <a:lnSpc>
                <a:spcPts val="4435"/>
              </a:lnSpc>
              <a:buFont typeface="Arial"/>
              <a:buChar char="•"/>
            </a:pPr>
            <a:r>
              <a:rPr lang="en-US" sz="3168">
                <a:solidFill>
                  <a:srgbClr val="000000"/>
                </a:solidFill>
                <a:latin typeface="Garet"/>
                <a:ea typeface="Garet"/>
                <a:cs typeface="Garet"/>
                <a:sym typeface="Garet"/>
              </a:rPr>
              <a:t>Robust preprocessing pipeline</a:t>
            </a:r>
          </a:p>
          <a:p>
            <a:pPr algn="l">
              <a:lnSpc>
                <a:spcPts val="4435"/>
              </a:lnSpc>
            </a:pPr>
            <a:r>
              <a:rPr lang="en-US" sz="3168">
                <a:solidFill>
                  <a:srgbClr val="000000"/>
                </a:solidFill>
                <a:latin typeface="Garet"/>
                <a:ea typeface="Garet"/>
                <a:cs typeface="Garet"/>
                <a:sym typeface="Garet"/>
              </a:rPr>
              <a:t>             Our pipeline effectively handles real-world data challenges like missing values to ensure model reliability.</a:t>
            </a:r>
          </a:p>
          <a:p>
            <a:pPr algn="l">
              <a:lnSpc>
                <a:spcPts val="4435"/>
              </a:lnSpc>
            </a:pPr>
            <a:endParaRPr lang="en-US" sz="3168">
              <a:solidFill>
                <a:srgbClr val="000000"/>
              </a:solidFill>
              <a:latin typeface="Garet"/>
              <a:ea typeface="Garet"/>
              <a:cs typeface="Garet"/>
              <a:sym typeface="Gare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781</Words>
  <Application>Microsoft Office PowerPoint</Application>
  <PresentationFormat>Custom</PresentationFormat>
  <Paragraphs>89</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Inter</vt:lpstr>
      <vt:lpstr>Open Sans</vt:lpstr>
      <vt:lpstr>Calibri</vt:lpstr>
      <vt:lpstr>Arial</vt:lpstr>
      <vt:lpstr>Garet Bold</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 Trustworthy Clinical Decision Support</dc:title>
  <cp:lastModifiedBy>ANTOR CHANDRA DAS</cp:lastModifiedBy>
  <cp:revision>2</cp:revision>
  <dcterms:created xsi:type="dcterms:W3CDTF">2006-08-16T00:00:00Z</dcterms:created>
  <dcterms:modified xsi:type="dcterms:W3CDTF">2025-09-16T22:38:10Z</dcterms:modified>
  <dc:identifier>DAGzJ9WFLyQ</dc:identifier>
</cp:coreProperties>
</file>